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39" r:id="rId2"/>
    <p:sldId id="423" r:id="rId3"/>
    <p:sldId id="425" r:id="rId4"/>
    <p:sldId id="431" r:id="rId5"/>
    <p:sldId id="426" r:id="rId6"/>
    <p:sldId id="432" r:id="rId7"/>
    <p:sldId id="427" r:id="rId8"/>
    <p:sldId id="433" r:id="rId9"/>
    <p:sldId id="428" r:id="rId10"/>
    <p:sldId id="435" r:id="rId11"/>
    <p:sldId id="434" r:id="rId12"/>
    <p:sldId id="429" r:id="rId13"/>
    <p:sldId id="430" r:id="rId14"/>
  </p:sldIdLst>
  <p:sldSz cx="12192000" cy="6858000"/>
  <p:notesSz cx="6934200" cy="92329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2" pos="447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8">
          <p15:clr>
            <a:srgbClr val="A4A3A4"/>
          </p15:clr>
        </p15:guide>
        <p15:guide id="2" pos="218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ffield, Amy S./Pathology" initials="DAS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242C"/>
    <a:srgbClr val="24367F"/>
    <a:srgbClr val="2526A9"/>
    <a:srgbClr val="3561AB"/>
    <a:srgbClr val="6CB839"/>
    <a:srgbClr val="1E9A73"/>
    <a:srgbClr val="218CD7"/>
    <a:srgbClr val="CC0099"/>
    <a:srgbClr val="9B0B7A"/>
    <a:srgbClr val="7E1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13" autoAdjust="0"/>
    <p:restoredTop sz="91730" autoAdjust="0"/>
  </p:normalViewPr>
  <p:slideViewPr>
    <p:cSldViewPr>
      <p:cViewPr varScale="1">
        <p:scale>
          <a:sx n="148" d="100"/>
          <a:sy n="148" d="100"/>
        </p:scale>
        <p:origin x="1392" y="192"/>
      </p:cViewPr>
      <p:guideLst>
        <p:guide orient="horz" pos="576"/>
        <p:guide pos="44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3120" y="-104"/>
      </p:cViewPr>
      <p:guideLst>
        <p:guide orient="horz" pos="2908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04820" cy="461645"/>
          </a:xfrm>
          <a:prstGeom prst="rect">
            <a:avLst/>
          </a:prstGeom>
        </p:spPr>
        <p:txBody>
          <a:bodyPr vert="horz" wrap="square" lIns="92365" tIns="46182" rIns="92365" bIns="4618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775" y="1"/>
            <a:ext cx="3004820" cy="461645"/>
          </a:xfrm>
          <a:prstGeom prst="rect">
            <a:avLst/>
          </a:prstGeom>
        </p:spPr>
        <p:txBody>
          <a:bodyPr vert="horz" wrap="square" lIns="92365" tIns="46182" rIns="92365" bIns="4618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1DC64CD-B89C-426F-8758-E508069159F0}" type="datetime1">
              <a:rPr lang="en-US"/>
              <a:pPr>
                <a:defRPr/>
              </a:pPr>
              <a:t>4/29/26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69654"/>
            <a:ext cx="3004820" cy="461645"/>
          </a:xfrm>
          <a:prstGeom prst="rect">
            <a:avLst/>
          </a:prstGeom>
        </p:spPr>
        <p:txBody>
          <a:bodyPr vert="horz" wrap="square" lIns="92365" tIns="46182" rIns="92365" bIns="4618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775" y="8769654"/>
            <a:ext cx="3004820" cy="461645"/>
          </a:xfrm>
          <a:prstGeom prst="rect">
            <a:avLst/>
          </a:prstGeom>
        </p:spPr>
        <p:txBody>
          <a:bodyPr vert="horz" wrap="square" lIns="92365" tIns="46182" rIns="92365" bIns="4618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BF21CF3-C0D7-4642-BFB0-9ED6504040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934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04820" cy="461645"/>
          </a:xfrm>
          <a:prstGeom prst="rect">
            <a:avLst/>
          </a:prstGeom>
        </p:spPr>
        <p:txBody>
          <a:bodyPr vert="horz" wrap="square" lIns="92365" tIns="46182" rIns="92365" bIns="4618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5" y="1"/>
            <a:ext cx="3004820" cy="461645"/>
          </a:xfrm>
          <a:prstGeom prst="rect">
            <a:avLst/>
          </a:prstGeom>
        </p:spPr>
        <p:txBody>
          <a:bodyPr vert="horz" wrap="square" lIns="92365" tIns="46182" rIns="92365" bIns="4618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5623D188-124C-4484-9F52-08D846F7DF0D}" type="datetime1">
              <a:rPr lang="en-US"/>
              <a:pPr>
                <a:defRPr/>
              </a:pPr>
              <a:t>4/29/26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0525" y="692150"/>
            <a:ext cx="6153150" cy="3462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2365" tIns="46182" rIns="92365" bIns="46182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385629"/>
            <a:ext cx="5547360" cy="4154805"/>
          </a:xfrm>
          <a:prstGeom prst="rect">
            <a:avLst/>
          </a:prstGeom>
        </p:spPr>
        <p:txBody>
          <a:bodyPr vert="horz" wrap="square" lIns="92365" tIns="46182" rIns="92365" bIns="46182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9654"/>
            <a:ext cx="3004820" cy="461645"/>
          </a:xfrm>
          <a:prstGeom prst="rect">
            <a:avLst/>
          </a:prstGeom>
        </p:spPr>
        <p:txBody>
          <a:bodyPr vert="horz" wrap="square" lIns="92365" tIns="46182" rIns="92365" bIns="4618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5" y="8769654"/>
            <a:ext cx="3004820" cy="461645"/>
          </a:xfrm>
          <a:prstGeom prst="rect">
            <a:avLst/>
          </a:prstGeom>
        </p:spPr>
        <p:txBody>
          <a:bodyPr vert="horz" wrap="square" lIns="92365" tIns="46182" rIns="92365" bIns="4618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B46C5237-446C-47C7-B0BC-08C45741CD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0446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C5237-446C-47C7-B0BC-08C45741CDF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514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C5237-446C-47C7-B0BC-08C45741CDF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006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C5237-446C-47C7-B0BC-08C45741CDF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92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C5237-446C-47C7-B0BC-08C45741CDF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278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C5237-446C-47C7-B0BC-08C45741CDF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89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C5237-446C-47C7-B0BC-08C45741CDF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24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C5237-446C-47C7-B0BC-08C45741CDF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296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4CF320-1830-8613-9619-2AE4549F8D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4468" cy="685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0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1200" y="1600200"/>
            <a:ext cx="10363200" cy="4191000"/>
          </a:xfrm>
          <a:prstGeom prst="rect">
            <a:avLst/>
          </a:prstGeom>
        </p:spPr>
        <p:txBody>
          <a:bodyPr lIns="0" bIns="0"/>
          <a:lstStyle>
            <a:lvl1pPr marL="0" indent="0" algn="l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ED8F01-D872-2F41-8E1A-9A595FAB8FD2}"/>
              </a:ext>
            </a:extLst>
          </p:cNvPr>
          <p:cNvCxnSpPr/>
          <p:nvPr userDrawn="1"/>
        </p:nvCxnSpPr>
        <p:spPr>
          <a:xfrm>
            <a:off x="711200" y="1219200"/>
            <a:ext cx="10769600" cy="0"/>
          </a:xfrm>
          <a:prstGeom prst="line">
            <a:avLst/>
          </a:prstGeom>
          <a:ln>
            <a:solidFill>
              <a:srgbClr val="CD242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A888F00B-2587-CF44-A6C8-138D5D8F2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14">
            <a:extLst>
              <a:ext uri="{FF2B5EF4-FFF2-40B4-BE49-F238E27FC236}">
                <a16:creationId xmlns:a16="http://schemas.microsoft.com/office/drawing/2014/main" id="{5CA107AB-FF0E-AF4F-AC58-2E18B5D6F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54376BC5-C39B-1E43-AE6F-0490EE8BC2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10402"/>
            <a:ext cx="3012707" cy="365125"/>
          </a:xfrm>
          <a:prstGeom prst="rect">
            <a:avLst/>
          </a:prstGeo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D09686-E705-4D40-88C4-A7C57EBF9BD4}"/>
              </a:ext>
            </a:extLst>
          </p:cNvPr>
          <p:cNvCxnSpPr/>
          <p:nvPr userDrawn="1"/>
        </p:nvCxnSpPr>
        <p:spPr>
          <a:xfrm>
            <a:off x="711200" y="1219200"/>
            <a:ext cx="10769600" cy="0"/>
          </a:xfrm>
          <a:prstGeom prst="line">
            <a:avLst/>
          </a:prstGeom>
          <a:ln>
            <a:solidFill>
              <a:srgbClr val="CD242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548EF0AC-3C19-9F49-9F08-ECCF31EB7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14">
            <a:extLst>
              <a:ext uri="{FF2B5EF4-FFF2-40B4-BE49-F238E27FC236}">
                <a16:creationId xmlns:a16="http://schemas.microsoft.com/office/drawing/2014/main" id="{9F5C0BF8-2036-ED47-9285-9AADE338B6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97986A3-8955-C443-914F-40FABDDEFD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10402"/>
            <a:ext cx="3012707" cy="365125"/>
          </a:xfrm>
          <a:prstGeom prst="rect">
            <a:avLst/>
          </a:prstGeo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9">
            <a:extLst>
              <a:ext uri="{FF2B5EF4-FFF2-40B4-BE49-F238E27FC236}">
                <a16:creationId xmlns:a16="http://schemas.microsoft.com/office/drawing/2014/main" id="{EAEDE0C4-3CBD-F44A-9A2B-7E22E0C97C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27707" y="6410402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b="1" dirty="0" err="1"/>
              <a:t>www.sh-eahp.org</a:t>
            </a:r>
            <a:endParaRPr lang="en-US" dirty="0"/>
          </a:p>
        </p:txBody>
      </p:sp>
      <p:sp>
        <p:nvSpPr>
          <p:cNvPr id="5" name="Slide Number Placeholder 14">
            <a:extLst>
              <a:ext uri="{FF2B5EF4-FFF2-40B4-BE49-F238E27FC236}">
                <a16:creationId xmlns:a16="http://schemas.microsoft.com/office/drawing/2014/main" id="{8C88F39B-78E7-7245-810E-ED042D3B06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1B0DA52-C7B6-8345-A485-56877F5555AC}"/>
              </a:ext>
            </a:extLst>
          </p:cNvPr>
          <p:cNvCxnSpPr/>
          <p:nvPr userDrawn="1"/>
        </p:nvCxnSpPr>
        <p:spPr>
          <a:xfrm>
            <a:off x="711200" y="1219200"/>
            <a:ext cx="10769600" cy="0"/>
          </a:xfrm>
          <a:prstGeom prst="line">
            <a:avLst/>
          </a:prstGeom>
          <a:ln>
            <a:solidFill>
              <a:srgbClr val="CD242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94E9C13E-3197-6543-BCD2-4443E9D02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64853F76-62FC-1F4E-BFA5-90013FD90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27707" y="6410402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b="1" dirty="0" err="1"/>
              <a:t>www.sh-eahp.org</a:t>
            </a:r>
            <a:endParaRPr lang="en-US" dirty="0"/>
          </a:p>
        </p:txBody>
      </p:sp>
      <p:sp>
        <p:nvSpPr>
          <p:cNvPr id="7" name="Slide Number Placeholder 14">
            <a:extLst>
              <a:ext uri="{FF2B5EF4-FFF2-40B4-BE49-F238E27FC236}">
                <a16:creationId xmlns:a16="http://schemas.microsoft.com/office/drawing/2014/main" id="{7A5E4DE7-40A4-594A-82F9-61359FB21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9">
            <a:extLst>
              <a:ext uri="{FF2B5EF4-FFF2-40B4-BE49-F238E27FC236}">
                <a16:creationId xmlns:a16="http://schemas.microsoft.com/office/drawing/2014/main" id="{7408CD0D-432A-8745-A3BF-26DD63B73D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727707" y="6410402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b="1" dirty="0" err="1"/>
              <a:t>www.sh-eahp.org</a:t>
            </a:r>
            <a:endParaRPr lang="en-US" dirty="0"/>
          </a:p>
        </p:txBody>
      </p:sp>
      <p:sp>
        <p:nvSpPr>
          <p:cNvPr id="9" name="Slide Number Placeholder 14">
            <a:extLst>
              <a:ext uri="{FF2B5EF4-FFF2-40B4-BE49-F238E27FC236}">
                <a16:creationId xmlns:a16="http://schemas.microsoft.com/office/drawing/2014/main" id="{65F49F1F-8D7B-4443-BDC1-10C948C088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1AEF14A-107A-954F-AD8A-83CA714483B2}"/>
              </a:ext>
            </a:extLst>
          </p:cNvPr>
          <p:cNvCxnSpPr/>
          <p:nvPr userDrawn="1"/>
        </p:nvCxnSpPr>
        <p:spPr>
          <a:xfrm>
            <a:off x="711200" y="1219200"/>
            <a:ext cx="10769600" cy="0"/>
          </a:xfrm>
          <a:prstGeom prst="line">
            <a:avLst/>
          </a:prstGeom>
          <a:ln>
            <a:solidFill>
              <a:srgbClr val="CD242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6E574A89-93A0-1343-B2F7-95D5AE463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9">
            <a:extLst>
              <a:ext uri="{FF2B5EF4-FFF2-40B4-BE49-F238E27FC236}">
                <a16:creationId xmlns:a16="http://schemas.microsoft.com/office/drawing/2014/main" id="{431FE8F8-4952-014E-B8B5-F57F65124B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27707" y="6410402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b="1" dirty="0" err="1"/>
              <a:t>www.sh-eahp.org</a:t>
            </a:r>
            <a:endParaRPr lang="en-US" dirty="0"/>
          </a:p>
        </p:txBody>
      </p:sp>
      <p:sp>
        <p:nvSpPr>
          <p:cNvPr id="5" name="Slide Number Placeholder 14">
            <a:extLst>
              <a:ext uri="{FF2B5EF4-FFF2-40B4-BE49-F238E27FC236}">
                <a16:creationId xmlns:a16="http://schemas.microsoft.com/office/drawing/2014/main" id="{5CF3C620-DD7E-2242-B126-620E26DFA2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7126291-D942-3E42-A7B6-081BA86A0F97}"/>
              </a:ext>
            </a:extLst>
          </p:cNvPr>
          <p:cNvCxnSpPr/>
          <p:nvPr userDrawn="1"/>
        </p:nvCxnSpPr>
        <p:spPr>
          <a:xfrm>
            <a:off x="711200" y="1219200"/>
            <a:ext cx="10769600" cy="0"/>
          </a:xfrm>
          <a:prstGeom prst="line">
            <a:avLst/>
          </a:prstGeom>
          <a:ln>
            <a:solidFill>
              <a:srgbClr val="CD242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B543B1C9-307D-B541-A24A-B992B606F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t"/>
          <a:lstStyle>
            <a:lvl1pPr algn="l">
              <a:defRPr sz="2800" b="1"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1pPr>
            <a:lvl2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922E63D6-E75D-CC4C-A4EB-65C7A0D870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27707" y="6410402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b="1" dirty="0" err="1"/>
              <a:t>www.sh-eahp.org</a:t>
            </a:r>
            <a:endParaRPr lang="en-US" dirty="0"/>
          </a:p>
        </p:txBody>
      </p:sp>
      <p:sp>
        <p:nvSpPr>
          <p:cNvPr id="6" name="Slide Number Placeholder 14">
            <a:extLst>
              <a:ext uri="{FF2B5EF4-FFF2-40B4-BE49-F238E27FC236}">
                <a16:creationId xmlns:a16="http://schemas.microsoft.com/office/drawing/2014/main" id="{D3CDDEF8-31C2-AE4E-AAC2-D02AA93BB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D242C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15D0F85A-06A6-EE44-9320-6051792952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27707" y="6410402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b="1" dirty="0" err="1"/>
              <a:t>www.sh-eahp.org</a:t>
            </a:r>
            <a:endParaRPr lang="en-US" dirty="0"/>
          </a:p>
        </p:txBody>
      </p:sp>
      <p:sp>
        <p:nvSpPr>
          <p:cNvPr id="6" name="Slide Number Placeholder 14">
            <a:extLst>
              <a:ext uri="{FF2B5EF4-FFF2-40B4-BE49-F238E27FC236}">
                <a16:creationId xmlns:a16="http://schemas.microsoft.com/office/drawing/2014/main" id="{B844CED9-574C-514D-8C8D-AC48D99F0D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922289-3CD2-FB40-AE36-536329E8E373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1219200" y="562488"/>
            <a:ext cx="10363200" cy="351913"/>
          </a:xfrm>
          <a:prstGeom prst="rect">
            <a:avLst/>
          </a:prstGeom>
        </p:spPr>
        <p:txBody>
          <a:bodyPr lIns="0" bIns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2400" b="1" dirty="0">
              <a:solidFill>
                <a:srgbClr val="3561AB"/>
              </a:solidFill>
              <a:latin typeface="Arial"/>
              <a:cs typeface="Arial"/>
            </a:endParaRPr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914400" y="381001"/>
            <a:ext cx="10363200" cy="548521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3561AB"/>
                </a:solidFill>
                <a:latin typeface="Arial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400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219200" y="1600200"/>
            <a:ext cx="10261600" cy="3581400"/>
          </a:xfrm>
          <a:prstGeom prst="rect">
            <a:avLst/>
          </a:prstGeom>
        </p:spPr>
        <p:txBody>
          <a:bodyPr lIns="0" bIns="0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b="1" kern="1200">
                <a:solidFill>
                  <a:schemeClr val="tx1"/>
                </a:solidFill>
                <a:latin typeface="Arial"/>
                <a:ea typeface="ＭＳ Ｐゴシック" charset="0"/>
                <a:cs typeface="ＭＳ Ｐゴシック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ＭＳ Ｐゴシック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ＭＳ Ｐゴシック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ＭＳ Ｐゴシック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ＭＳ Ｐゴシック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AC88F2E-8517-EB4D-82D2-F99BA8100D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1700" y="6410402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C2C7-153F-5848-8DA1-5F6A1C94ED7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962B35FC-464C-A94E-8D8C-BD8C54DEB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61758"/>
            <a:ext cx="3012707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4" r:id="rId1"/>
    <p:sldLayoutId id="2147484265" r:id="rId2"/>
    <p:sldLayoutId id="2147484266" r:id="rId3"/>
    <p:sldLayoutId id="2147484267" r:id="rId4"/>
    <p:sldLayoutId id="2147484268" r:id="rId5"/>
    <p:sldLayoutId id="2147484269" r:id="rId6"/>
    <p:sldLayoutId id="2147484270" r:id="rId7"/>
    <p:sldLayoutId id="2147484272" r:id="rId8"/>
    <p:sldLayoutId id="2147484273" r:id="rId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3561AB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E61357-95B9-1C47-D8CC-7FD828CB9DF2}"/>
              </a:ext>
            </a:extLst>
          </p:cNvPr>
          <p:cNvSpPr txBox="1"/>
          <p:nvPr/>
        </p:nvSpPr>
        <p:spPr>
          <a:xfrm>
            <a:off x="3429001" y="4361645"/>
            <a:ext cx="8534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D242C"/>
                </a:solidFill>
                <a:latin typeface="Arial"/>
                <a:cs typeface="Arial"/>
              </a:rPr>
              <a:t>SH2027-XX </a:t>
            </a:r>
          </a:p>
          <a:p>
            <a:r>
              <a:rPr lang="en-US" sz="2400" dirty="0"/>
              <a:t>Marrow involvement by clonally-related chronic lymphocytic leukemia/small lymphocytic lymphoma (CLL/SLL) and high grade B-cell lymphoma with MYC gene rearrangement</a:t>
            </a:r>
            <a:endParaRPr lang="en-US" sz="2400" dirty="0">
              <a:solidFill>
                <a:srgbClr val="CD242C"/>
              </a:solidFill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C8D7EB-1357-D98D-7B84-EE88D825C7DF}"/>
              </a:ext>
            </a:extLst>
          </p:cNvPr>
          <p:cNvSpPr txBox="1"/>
          <p:nvPr/>
        </p:nvSpPr>
        <p:spPr>
          <a:xfrm>
            <a:off x="3352800" y="5943600"/>
            <a:ext cx="8593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Wenbin Xiao; </a:t>
            </a:r>
            <a:r>
              <a:rPr lang="en-US" sz="1200" dirty="0" err="1"/>
              <a:t>Umut</a:t>
            </a:r>
            <a:r>
              <a:rPr lang="en-US" sz="1200" dirty="0"/>
              <a:t> </a:t>
            </a:r>
            <a:r>
              <a:rPr lang="en-US" sz="1200" dirty="0" err="1"/>
              <a:t>Aypar</a:t>
            </a:r>
            <a:r>
              <a:rPr lang="en-US" sz="1200" dirty="0"/>
              <a:t>; </a:t>
            </a:r>
            <a:r>
              <a:rPr lang="en-US" sz="1200" dirty="0" err="1"/>
              <a:t>Yanming</a:t>
            </a:r>
            <a:r>
              <a:rPr lang="en-US" sz="1200" dirty="0"/>
              <a:t> Zhang; Maria E. </a:t>
            </a:r>
            <a:r>
              <a:rPr lang="en-US" sz="1200" dirty="0" err="1"/>
              <a:t>Arcila</a:t>
            </a:r>
            <a:r>
              <a:rPr lang="en-US" sz="1200" dirty="0"/>
              <a:t>; Mikhail </a:t>
            </a:r>
            <a:r>
              <a:rPr lang="en-US" sz="1200" dirty="0" err="1"/>
              <a:t>Roshal</a:t>
            </a:r>
            <a:r>
              <a:rPr lang="en-US" sz="1200" dirty="0"/>
              <a:t>, Ahmet Dogan; Caleb Ho</a:t>
            </a:r>
          </a:p>
          <a:p>
            <a:pPr algn="ctr"/>
            <a:r>
              <a:rPr lang="en-US" sz="1200" dirty="0"/>
              <a:t>Memorial Sloan Kettering Cancer Center, New York, NY</a:t>
            </a:r>
          </a:p>
        </p:txBody>
      </p:sp>
    </p:spTree>
    <p:extLst>
      <p:ext uri="{BB962C8B-B14F-4D97-AF65-F5344CB8AC3E}">
        <p14:creationId xmlns:p14="http://schemas.microsoft.com/office/powerpoint/2010/main" val="76122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Molecular-cont’d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b="1"/>
              <a:t>www.sh-eahp.org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10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8600" y="1828800"/>
            <a:ext cx="1627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CD5+ CLL/SLL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2971800"/>
            <a:ext cx="190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CD10+ HGBCL</a:t>
            </a:r>
            <a:endParaRPr lang="en-US" dirty="0"/>
          </a:p>
        </p:txBody>
      </p:sp>
      <p:pic>
        <p:nvPicPr>
          <p:cNvPr id="9" name="Picture 8" descr="Lymphotrack Sequence - CLL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1447800"/>
            <a:ext cx="9144000" cy="1113511"/>
          </a:xfrm>
          <a:prstGeom prst="rect">
            <a:avLst/>
          </a:prstGeom>
        </p:spPr>
      </p:pic>
      <p:pic>
        <p:nvPicPr>
          <p:cNvPr id="10" name="Picture 9" descr="Lymphotrack Sequence - HGBL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2667000"/>
            <a:ext cx="9144000" cy="109576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886200" y="2133600"/>
            <a:ext cx="533400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886200" y="3352800"/>
            <a:ext cx="533400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876800" y="3352800"/>
            <a:ext cx="2057400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876800" y="2133600"/>
            <a:ext cx="2057400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458200" y="2209800"/>
            <a:ext cx="6096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458200" y="3429000"/>
            <a:ext cx="6096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838200" y="4267200"/>
            <a:ext cx="8545707" cy="1358764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Single, identical clonal sequence detected</a:t>
            </a:r>
          </a:p>
          <a:p>
            <a:r>
              <a:rPr lang="en-US" dirty="0"/>
              <a:t>293bp PCR amplification product using FR1 primers</a:t>
            </a:r>
          </a:p>
          <a:p>
            <a:r>
              <a:rPr lang="en-US" dirty="0"/>
              <a:t>IGHV-J usage of V3-30 J4</a:t>
            </a:r>
          </a:p>
          <a:p>
            <a:r>
              <a:rPr lang="en-US" dirty="0"/>
              <a:t>0.0% IGHV mutation frequency (</a:t>
            </a:r>
            <a:r>
              <a:rPr lang="en-US" dirty="0" err="1"/>
              <a:t>unmutated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35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Molecular-Targeted Mutation Detection by NGS Method on Unsorted blood sample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b="1"/>
              <a:t>www.sh-eahp.org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11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10999851" cy="38862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Targeted Mutation detection in 49 genes by </a:t>
            </a:r>
            <a:r>
              <a:rPr lang="en-US" sz="2000" dirty="0" err="1"/>
              <a:t>amplicon</a:t>
            </a:r>
            <a:r>
              <a:rPr lang="en-US" sz="2000" dirty="0"/>
              <a:t> capture-based NGS method (No germline variant filtering) show:</a:t>
            </a:r>
          </a:p>
          <a:p>
            <a:endParaRPr lang="en-US" sz="2000" dirty="0"/>
          </a:p>
          <a:p>
            <a:pPr marL="640080">
              <a:buNone/>
            </a:pPr>
            <a:r>
              <a:rPr lang="en-US" sz="2000" dirty="0"/>
              <a:t>1. SF3B1 (NM_012433) exon14 p.K666E (c.1996A&gt;G), VAF= 38.0%</a:t>
            </a:r>
          </a:p>
          <a:p>
            <a:pPr marL="640080">
              <a:buNone/>
            </a:pPr>
            <a:r>
              <a:rPr lang="en-US" sz="2000" dirty="0"/>
              <a:t>2. TP53 (NM_000546) exon7 p.M237I (c.711G&gt;T), VAF=69.2%</a:t>
            </a:r>
          </a:p>
          <a:p>
            <a:pPr marL="640080">
              <a:buNone/>
            </a:pPr>
            <a:r>
              <a:rPr lang="en-US" sz="2000" i="1" dirty="0"/>
              <a:t>3. TP53 (NM_000546) exon7 p.G244C (c.730G&gt;T), VAF=2.2%*</a:t>
            </a:r>
          </a:p>
          <a:p>
            <a:pPr marL="640080">
              <a:buNone/>
            </a:pPr>
            <a:r>
              <a:rPr lang="en-US" sz="2000" i="1" dirty="0"/>
              <a:t>4. TP53 (NM_000546) exon8 p.E271K (c.811G&gt;A), VAF=5.2%*</a:t>
            </a:r>
          </a:p>
          <a:p>
            <a:pPr marL="640080">
              <a:buNone/>
            </a:pPr>
            <a:r>
              <a:rPr lang="en-US" sz="2000" dirty="0"/>
              <a:t>5. RAD21 (NM_006265) exon14 p.P616L (c.1847C&gt;T), VAF=46.8%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r>
              <a:rPr lang="en-US" sz="2000" dirty="0"/>
              <a:t>* Indicates variants are likely subclonal in nature</a:t>
            </a:r>
          </a:p>
        </p:txBody>
      </p:sp>
    </p:spTree>
    <p:extLst>
      <p:ext uri="{BB962C8B-B14F-4D97-AF65-F5344CB8AC3E}">
        <p14:creationId xmlns:p14="http://schemas.microsoft.com/office/powerpoint/2010/main" val="22716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Diagnosis/</a:t>
            </a:r>
            <a:r>
              <a:rPr lang="en-US" dirty="0" err="1"/>
              <a:t>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12</a:t>
            </a:fld>
            <a:endParaRPr lang="en-US"/>
          </a:p>
        </p:txBody>
      </p:sp>
      <p:sp>
        <p:nvSpPr>
          <p:cNvPr id="15" name="Subtitle 5">
            <a:extLst>
              <a:ext uri="{FF2B5EF4-FFF2-40B4-BE49-F238E27FC236}">
                <a16:creationId xmlns:a16="http://schemas.microsoft.com/office/drawing/2014/main" id="{A636B0ED-388A-AD47-8193-0D4C5BFDF2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10744200" cy="4525963"/>
          </a:xfrm>
        </p:spPr>
        <p:txBody>
          <a:bodyPr/>
          <a:lstStyle/>
          <a:p>
            <a:r>
              <a:rPr lang="en-US" sz="2000" dirty="0"/>
              <a:t>Bone marrow involvement by chronic lymphocytic leukemia/small lymphocytic  lymphoma (CLL/SLL), and high grade B-cell lymphoma (HGBCL) with MYC gene rearrangement, clonally related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B7B33B10-48A4-0E41-9844-CFFDEB9A55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10402"/>
            <a:ext cx="3012707" cy="365125"/>
          </a:xfr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3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Interesting Features of Case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13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5C5391E3-DB94-7C4B-8C78-1783A1F0AE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10402"/>
            <a:ext cx="3012707" cy="365125"/>
          </a:xfr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62000" y="1524000"/>
            <a:ext cx="10668000" cy="3124200"/>
          </a:xfrm>
        </p:spPr>
        <p:txBody>
          <a:bodyPr/>
          <a:lstStyle/>
          <a:p>
            <a:r>
              <a:rPr lang="en-US" sz="2000" dirty="0"/>
              <a:t>The CLL/SLL and HGBCL have a different immunophenotypic profile</a:t>
            </a:r>
          </a:p>
          <a:p>
            <a:r>
              <a:rPr lang="en-US" sz="2000" dirty="0"/>
              <a:t>Nevertheless, they are clonally-related by IGH gene rearrangement analysis</a:t>
            </a:r>
          </a:p>
          <a:p>
            <a:r>
              <a:rPr lang="en-US" sz="2000" dirty="0"/>
              <a:t>Also, both share alterations in </a:t>
            </a:r>
            <a:r>
              <a:rPr lang="en-US" sz="2000" i="1" dirty="0"/>
              <a:t>RB1</a:t>
            </a:r>
            <a:r>
              <a:rPr lang="en-US" sz="2000" dirty="0"/>
              <a:t>, </a:t>
            </a:r>
            <a:r>
              <a:rPr lang="en-US" sz="2000" i="1" dirty="0"/>
              <a:t>SETDB2</a:t>
            </a:r>
            <a:r>
              <a:rPr lang="en-US" sz="2000" dirty="0"/>
              <a:t>, and </a:t>
            </a:r>
            <a:r>
              <a:rPr lang="en-US" sz="2000" i="1" dirty="0"/>
              <a:t>TP53</a:t>
            </a:r>
            <a:r>
              <a:rPr lang="en-US" sz="2000" dirty="0"/>
              <a:t> genes by SNP array analysis</a:t>
            </a:r>
          </a:p>
          <a:p>
            <a:r>
              <a:rPr lang="en-US" sz="2000" dirty="0"/>
              <a:t>Based on the two tumors’ clonal relationship yet markedly different </a:t>
            </a:r>
            <a:r>
              <a:rPr lang="en-US" sz="2000" dirty="0" err="1"/>
              <a:t>immunophenotypic</a:t>
            </a:r>
            <a:r>
              <a:rPr lang="en-US" sz="2000" dirty="0"/>
              <a:t> profile and differential aberrations of SNP array findings, we believe that this is NOT a linear evolution of CLL/SLL with Richter’s transformation</a:t>
            </a:r>
          </a:p>
          <a:p>
            <a:r>
              <a:rPr lang="en-US" sz="2000" dirty="0"/>
              <a:t>Rather, we hypothesize that there was a common clonal progenitor with branching evolution into the two different tumors at different time points.</a:t>
            </a:r>
          </a:p>
        </p:txBody>
      </p:sp>
    </p:spTree>
    <p:extLst>
      <p:ext uri="{BB962C8B-B14F-4D97-AF65-F5344CB8AC3E}">
        <p14:creationId xmlns:p14="http://schemas.microsoft.com/office/powerpoint/2010/main" val="36920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Information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2</a:t>
            </a:fld>
            <a:endParaRPr lang="en-US"/>
          </a:p>
        </p:txBody>
      </p:sp>
      <p:sp>
        <p:nvSpPr>
          <p:cNvPr id="9" name="Subtitle 5">
            <a:extLst>
              <a:ext uri="{FF2B5EF4-FFF2-40B4-BE49-F238E27FC236}">
                <a16:creationId xmlns:a16="http://schemas.microsoft.com/office/drawing/2014/main" id="{489D860D-4E4B-8B41-A268-D47F5310F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486400" cy="4525963"/>
          </a:xfrm>
        </p:spPr>
        <p:txBody>
          <a:bodyPr/>
          <a:lstStyle/>
          <a:p>
            <a:r>
              <a:rPr lang="en-US" sz="2000" dirty="0"/>
              <a:t>48 year old male </a:t>
            </a:r>
          </a:p>
          <a:p>
            <a:r>
              <a:rPr lang="en-US" sz="2000" dirty="0"/>
              <a:t>Previously diagnosed with CLL/SLL in 2006, treated with </a:t>
            </a:r>
            <a:r>
              <a:rPr lang="en-US" sz="2000" dirty="0" err="1"/>
              <a:t>fludarabine</a:t>
            </a:r>
            <a:r>
              <a:rPr lang="en-US" sz="2000" dirty="0"/>
              <a:t>, cyclophosphamide, rituximab, and </a:t>
            </a:r>
            <a:r>
              <a:rPr lang="en-US" sz="2000" dirty="0" err="1"/>
              <a:t>ibrutinib</a:t>
            </a:r>
            <a:r>
              <a:rPr lang="en-US" sz="2000" dirty="0"/>
              <a:t>. </a:t>
            </a:r>
          </a:p>
          <a:p>
            <a:r>
              <a:rPr lang="en-US" sz="2000" dirty="0"/>
              <a:t>Presented with worsening autoimmune anemia, leukocytosis, and thrombocytopenia with poor response to transfusions, as well as highly elevated LDH and uric acid levels.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680CE89C-1936-6F4B-B595-94936A638685}"/>
              </a:ext>
            </a:extLst>
          </p:cNvPr>
          <p:cNvSpPr txBox="1">
            <a:spLocks/>
          </p:cNvSpPr>
          <p:nvPr/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</p:txBody>
      </p:sp>
      <p:sp>
        <p:nvSpPr>
          <p:cNvPr id="11" name="Subtitle 5">
            <a:extLst>
              <a:ext uri="{FF2B5EF4-FFF2-40B4-BE49-F238E27FC236}">
                <a16:creationId xmlns:a16="http://schemas.microsoft.com/office/drawing/2014/main" id="{0762FB07-14B2-284B-9CDA-BFFD371A1C7E}"/>
              </a:ext>
            </a:extLst>
          </p:cNvPr>
          <p:cNvSpPr txBox="1">
            <a:spLocks/>
          </p:cNvSpPr>
          <p:nvPr/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ＭＳ Ｐゴシック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1676400"/>
            <a:ext cx="2438400" cy="1159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7162800" y="3048000"/>
            <a:ext cx="3276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MCV: 83 fL</a:t>
            </a:r>
          </a:p>
          <a:p>
            <a:endParaRPr lang="en-US" dirty="0"/>
          </a:p>
          <a:p>
            <a:r>
              <a:rPr lang="en-US" dirty="0"/>
              <a:t>Differential:</a:t>
            </a:r>
          </a:p>
          <a:p>
            <a:r>
              <a:rPr lang="en-US" dirty="0"/>
              <a:t>Neutrophil: 1.0%</a:t>
            </a:r>
          </a:p>
          <a:p>
            <a:r>
              <a:rPr lang="en-US" dirty="0">
                <a:solidFill>
                  <a:srgbClr val="FF0000"/>
                </a:solidFill>
              </a:rPr>
              <a:t>Lymphocytes: 74.0%</a:t>
            </a:r>
          </a:p>
          <a:p>
            <a:r>
              <a:rPr lang="en-US" dirty="0"/>
              <a:t>Monocytes: 0%</a:t>
            </a:r>
          </a:p>
          <a:p>
            <a:r>
              <a:rPr lang="en-US" dirty="0"/>
              <a:t>Eosinophils: 0%</a:t>
            </a:r>
          </a:p>
          <a:p>
            <a:r>
              <a:rPr lang="en-US" dirty="0"/>
              <a:t>Basophils: 0%</a:t>
            </a:r>
          </a:p>
          <a:p>
            <a:r>
              <a:rPr lang="en-US" dirty="0"/>
              <a:t>Other Atypical cells: 25.0%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LDH: &gt;2000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DC24BC-6732-7661-6E18-CD49CF7A7F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31493" y="6455644"/>
            <a:ext cx="3012707" cy="274639"/>
          </a:xfr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74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Details of Microscopic Findings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3</a:t>
            </a:fld>
            <a:endParaRPr lang="en-US" dirty="0"/>
          </a:p>
        </p:txBody>
      </p:sp>
      <p:sp>
        <p:nvSpPr>
          <p:cNvPr id="15" name="Subtitle 5">
            <a:extLst>
              <a:ext uri="{FF2B5EF4-FFF2-40B4-BE49-F238E27FC236}">
                <a16:creationId xmlns:a16="http://schemas.microsoft.com/office/drawing/2014/main" id="{A636B0ED-388A-AD47-8193-0D4C5BFDF2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r>
              <a:rPr lang="en-US" sz="2000" dirty="0" err="1"/>
              <a:t>Hypercellular</a:t>
            </a:r>
            <a:r>
              <a:rPr lang="en-US" sz="2000" dirty="0"/>
              <a:t> marrow (&gt;95% cellularity), with virtually complete replacement by atypical lymphoid cells. </a:t>
            </a:r>
          </a:p>
          <a:p>
            <a:r>
              <a:rPr lang="en-US" sz="2000" dirty="0"/>
              <a:t>The majority of the lymphoid cells (~90% of cellularity) are intermediate to large-sized, monotonous appearing, with slightly irregular nuclei, fine to dispersed chromatin, variably distinct nucleoli, and a small amount of cytoplasm. </a:t>
            </a:r>
          </a:p>
          <a:p>
            <a:r>
              <a:rPr lang="en-US" sz="2000" dirty="0"/>
              <a:t>A small subset of lymphoid cells (~10% of cellularity) are small-sized, monotonous appearing, with round nuclei, clumped to condensed chromatin, indistinct nucleoli, and scant cytoplasm.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B9F2C509-59FD-304F-959D-38F4E11701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55644"/>
            <a:ext cx="3012707" cy="274639"/>
          </a:xfr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  <p:pic>
        <p:nvPicPr>
          <p:cNvPr id="6" name="Picture 5" descr="H17-8507 aspirate1 mo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24000"/>
            <a:ext cx="5537835" cy="4343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72200" y="1600200"/>
            <a:ext cx="127514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WG x1000</a:t>
            </a:r>
          </a:p>
        </p:txBody>
      </p:sp>
      <p:sp>
        <p:nvSpPr>
          <p:cNvPr id="10" name="Left Arrow 9"/>
          <p:cNvSpPr/>
          <p:nvPr/>
        </p:nvSpPr>
        <p:spPr>
          <a:xfrm>
            <a:off x="7620000" y="3200400"/>
            <a:ext cx="228600" cy="30480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8915400" y="4800600"/>
            <a:ext cx="152400" cy="228600"/>
          </a:xfrm>
          <a:prstGeom prst="down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65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b="1"/>
              <a:t>www.sh-eahp.org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4</a:t>
            </a:fld>
            <a:endParaRPr lang="en-US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Details of Microscopic Findings-cont’d </a:t>
            </a:r>
          </a:p>
        </p:txBody>
      </p:sp>
      <p:pic>
        <p:nvPicPr>
          <p:cNvPr id="11" name="Picture 10" descr="H17-8507 HEx20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47800"/>
            <a:ext cx="5440680" cy="42672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85800" y="1524000"/>
            <a:ext cx="122397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H&amp;E x200</a:t>
            </a:r>
          </a:p>
        </p:txBody>
      </p:sp>
      <p:pic>
        <p:nvPicPr>
          <p:cNvPr id="13" name="Picture 12" descr="H17-8507 H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47800"/>
            <a:ext cx="5444566" cy="427024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72200" y="1524000"/>
            <a:ext cx="122397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H&amp;E x400</a:t>
            </a:r>
          </a:p>
        </p:txBody>
      </p:sp>
    </p:spTree>
    <p:extLst>
      <p:ext uri="{BB962C8B-B14F-4D97-AF65-F5344CB8AC3E}">
        <p14:creationId xmlns:p14="http://schemas.microsoft.com/office/powerpoint/2010/main" val="335579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Immunophenotype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5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612D3423-270F-7D44-A48A-3CD9CFAA8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55644"/>
            <a:ext cx="3012707" cy="274639"/>
          </a:xfr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  <p:pic>
        <p:nvPicPr>
          <p:cNvPr id="9" name="Picture 8" descr="Immunophenotype Comparison - Flow Onl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524000"/>
            <a:ext cx="4876799" cy="4322864"/>
          </a:xfrm>
          <a:prstGeom prst="rect">
            <a:avLst/>
          </a:prstGeom>
        </p:spPr>
      </p:pic>
      <p:pic>
        <p:nvPicPr>
          <p:cNvPr id="5" name="Picture 4" descr="Flow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200" y="1911132"/>
            <a:ext cx="4805172" cy="24551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53200" y="4648200"/>
            <a:ext cx="4688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BM aspirate, gated on CD19 positive B cells</a:t>
            </a:r>
          </a:p>
        </p:txBody>
      </p:sp>
    </p:spTree>
    <p:extLst>
      <p:ext uri="{BB962C8B-B14F-4D97-AF65-F5344CB8AC3E}">
        <p14:creationId xmlns:p14="http://schemas.microsoft.com/office/powerpoint/2010/main" val="33742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Immunophenotype</a:t>
            </a:r>
            <a:r>
              <a:rPr lang="en-US" dirty="0"/>
              <a:t>-cont’d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b="1"/>
              <a:t>www.sh-eahp.org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 descr="Immunophenotype Comparison - All Markers.jpg"/>
          <p:cNvPicPr>
            <a:picLocks noChangeAspect="1"/>
          </p:cNvPicPr>
          <p:nvPr/>
        </p:nvPicPr>
        <p:blipFill rotWithShape="1">
          <a:blip r:embed="rId2"/>
          <a:srcRect b="24864"/>
          <a:stretch/>
        </p:blipFill>
        <p:spPr>
          <a:xfrm>
            <a:off x="609600" y="1371600"/>
            <a:ext cx="4396863" cy="4343400"/>
          </a:xfrm>
          <a:prstGeom prst="rect">
            <a:avLst/>
          </a:prstGeom>
        </p:spPr>
      </p:pic>
      <p:pic>
        <p:nvPicPr>
          <p:cNvPr id="8" name="Picture 7" descr="CD2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3733800"/>
            <a:ext cx="2914650" cy="2286000"/>
          </a:xfrm>
          <a:prstGeom prst="rect">
            <a:avLst/>
          </a:prstGeom>
        </p:spPr>
      </p:pic>
      <p:pic>
        <p:nvPicPr>
          <p:cNvPr id="9" name="Picture 8" descr="H17-8507 CD5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1295400"/>
            <a:ext cx="2914650" cy="2286000"/>
          </a:xfrm>
          <a:prstGeom prst="rect">
            <a:avLst/>
          </a:prstGeom>
        </p:spPr>
      </p:pic>
      <p:pic>
        <p:nvPicPr>
          <p:cNvPr id="10" name="Picture 9" descr="H17-8507 PAX5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295400"/>
            <a:ext cx="2914650" cy="2286000"/>
          </a:xfrm>
          <a:prstGeom prst="rect">
            <a:avLst/>
          </a:prstGeom>
        </p:spPr>
      </p:pic>
      <p:pic>
        <p:nvPicPr>
          <p:cNvPr id="11" name="Picture 10" descr="H17-8507 P53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733800"/>
            <a:ext cx="2914650" cy="2286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257800" y="1371600"/>
            <a:ext cx="132248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PAX5 x400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05800" y="1371600"/>
            <a:ext cx="121112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CD5 x400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57800" y="3810000"/>
            <a:ext cx="116006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P53 x400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05800" y="3810000"/>
            <a:ext cx="142899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CMYC x400</a:t>
            </a:r>
          </a:p>
        </p:txBody>
      </p:sp>
    </p:spTree>
    <p:extLst>
      <p:ext uri="{BB962C8B-B14F-4D97-AF65-F5344CB8AC3E}">
        <p14:creationId xmlns:p14="http://schemas.microsoft.com/office/powerpoint/2010/main" val="287021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Cytogenetics</a:t>
            </a:r>
            <a:r>
              <a:rPr lang="en-US" dirty="0"/>
              <a:t>-FISH on flow sorted CLL </a:t>
            </a:r>
            <a:r>
              <a:rPr lang="en-US" dirty="0" err="1"/>
              <a:t>vs</a:t>
            </a:r>
            <a:r>
              <a:rPr lang="en-US" dirty="0"/>
              <a:t> HGBCL populations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7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5498BD20-0057-4E45-80A1-D6C489FDBD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10402"/>
            <a:ext cx="3012707" cy="365125"/>
          </a:xfr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  <p:pic>
        <p:nvPicPr>
          <p:cNvPr id="8" name="Picture 7" descr="CG17-4673 TP53 deletion.TIF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633" t="10897" r="25132" b="11951"/>
          <a:stretch/>
        </p:blipFill>
        <p:spPr>
          <a:xfrm rot="16200000">
            <a:off x="1553429" y="1418371"/>
            <a:ext cx="3429001" cy="485945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47800" y="1371600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CD5+ CLL/SLL – </a:t>
            </a:r>
            <a:r>
              <a:rPr lang="en-US" sz="2400" b="1" dirty="0">
                <a:solidFill>
                  <a:srgbClr val="FF0000"/>
                </a:solidFill>
              </a:rPr>
              <a:t>Loss of </a:t>
            </a:r>
            <a:r>
              <a:rPr lang="en-US" sz="2400" b="1" i="1" dirty="0">
                <a:solidFill>
                  <a:srgbClr val="FF0000"/>
                </a:solidFill>
              </a:rPr>
              <a:t>TP53</a:t>
            </a:r>
            <a:r>
              <a:rPr lang="en-US" sz="2400" b="1" dirty="0">
                <a:solidFill>
                  <a:srgbClr val="FF0000"/>
                </a:solidFill>
              </a:rPr>
              <a:t> in 85% cells</a:t>
            </a:r>
          </a:p>
        </p:txBody>
      </p:sp>
      <p:pic>
        <p:nvPicPr>
          <p:cNvPr id="10" name="Picture 9" descr="cg17-4675 TP53 normal.TIF"/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2133600"/>
            <a:ext cx="4724400" cy="341843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96000" y="137160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CD10+ HGBCL– No loss of </a:t>
            </a:r>
            <a:r>
              <a:rPr lang="en-US" sz="2400" b="1" i="1" dirty="0"/>
              <a:t>TP53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447800" y="5638800"/>
            <a:ext cx="8545707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RED: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TP53 (17p13)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 probe</a:t>
            </a:r>
            <a:r>
              <a:rPr lang="en-US" sz="2000" b="1" dirty="0">
                <a:latin typeface="Corbel"/>
                <a:ea typeface="+mn-ea"/>
                <a:cs typeface="Corbel"/>
              </a:rPr>
              <a:t>, 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GREEN: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CEP17 probe</a:t>
            </a:r>
          </a:p>
        </p:txBody>
      </p:sp>
    </p:spTree>
    <p:extLst>
      <p:ext uri="{BB962C8B-B14F-4D97-AF65-F5344CB8AC3E}">
        <p14:creationId xmlns:p14="http://schemas.microsoft.com/office/powerpoint/2010/main" val="264863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Cytogenetics</a:t>
            </a:r>
            <a:r>
              <a:rPr lang="en-US" dirty="0"/>
              <a:t>-SNP array on flow sorted CLL </a:t>
            </a:r>
            <a:r>
              <a:rPr lang="en-US" dirty="0" err="1"/>
              <a:t>vs</a:t>
            </a:r>
            <a:r>
              <a:rPr lang="en-US" dirty="0"/>
              <a:t> HGBCL populations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b="1"/>
              <a:t>www.sh-eahp.org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6" descr="CG17-4674-4676 combined array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371600"/>
            <a:ext cx="10342621" cy="4800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2373868"/>
            <a:ext cx="599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" y="3352800"/>
            <a:ext cx="971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HGBCL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0371" y="4355068"/>
            <a:ext cx="599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771" y="5334000"/>
            <a:ext cx="971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HGBCL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72400" y="2209800"/>
            <a:ext cx="609600" cy="17526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00" y="1295400"/>
            <a:ext cx="2286000" cy="70788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000" b="1" dirty="0"/>
              <a:t>Shared 13q14.2</a:t>
            </a:r>
            <a:r>
              <a:rPr lang="en-US" sz="1000" dirty="0"/>
              <a:t> – </a:t>
            </a:r>
            <a:r>
              <a:rPr lang="en-US" sz="1000" dirty="0" err="1"/>
              <a:t>Hemizygous</a:t>
            </a:r>
            <a:r>
              <a:rPr lang="en-US" sz="1000" dirty="0"/>
              <a:t> deletion for </a:t>
            </a:r>
            <a:r>
              <a:rPr lang="en-US" sz="1000" i="1" dirty="0"/>
              <a:t>RB1</a:t>
            </a:r>
            <a:r>
              <a:rPr lang="en-US" sz="1000" dirty="0"/>
              <a:t> and homozygous deletion for </a:t>
            </a:r>
            <a:r>
              <a:rPr lang="en-US" sz="1000" i="1" dirty="0"/>
              <a:t>SETDB2</a:t>
            </a:r>
          </a:p>
          <a:p>
            <a:endParaRPr lang="en-US" sz="10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8001000" y="17526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9067800" y="2209800"/>
            <a:ext cx="304800" cy="17526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220200" y="1371600"/>
            <a:ext cx="1981200" cy="400110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en-US" sz="1000" b="1" dirty="0"/>
              <a:t>Differential 17p aberrations btw CLL and HGBCL</a:t>
            </a:r>
            <a:endParaRPr lang="en-US" sz="1000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9448800" y="1752600"/>
            <a:ext cx="3048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07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Molecular Studies-IGHV Gene rearrangement studies by NGS method on Flow cytometry-sorted and unsorted blood samples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A67C2C7-153F-5848-8DA1-5F6A1C94ED73}" type="slidenum">
              <a:rPr lang="en-US" smtClean="0"/>
              <a:t>9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0EA277BF-3971-8448-AB5E-C368FF1F3E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410402"/>
            <a:ext cx="3012707" cy="365125"/>
          </a:xfrm>
        </p:spPr>
        <p:txBody>
          <a:bodyPr/>
          <a:lstStyle/>
          <a:p>
            <a:r>
              <a:rPr lang="en-US" b="1" dirty="0" err="1"/>
              <a:t>www.society</a:t>
            </a:r>
            <a:r>
              <a:rPr lang="en-US" b="1" dirty="0"/>
              <a:t>-for-</a:t>
            </a:r>
            <a:r>
              <a:rPr lang="en-US" b="1" dirty="0" err="1"/>
              <a:t>hematopathology.org</a:t>
            </a:r>
            <a:endParaRPr lang="en-US" dirty="0"/>
          </a:p>
        </p:txBody>
      </p:sp>
      <p:pic>
        <p:nvPicPr>
          <p:cNvPr id="8" name="Picture 7" descr="Lymphotrack Graph - Unsorted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1752600"/>
            <a:ext cx="3200400" cy="3888828"/>
          </a:xfrm>
          <a:prstGeom prst="rect">
            <a:avLst/>
          </a:prstGeom>
        </p:spPr>
      </p:pic>
      <p:pic>
        <p:nvPicPr>
          <p:cNvPr id="9" name="Picture 8" descr="Lymphotrack Graph - CLL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400" y="1752600"/>
            <a:ext cx="2819400" cy="3867938"/>
          </a:xfrm>
          <a:prstGeom prst="rect">
            <a:avLst/>
          </a:prstGeom>
        </p:spPr>
      </p:pic>
      <p:pic>
        <p:nvPicPr>
          <p:cNvPr id="10" name="Picture 9" descr="Lymphotrack Graph - HGBL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1752600"/>
            <a:ext cx="2819400" cy="385628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495800" y="1219200"/>
            <a:ext cx="2585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Sorted CD5+ CLL/SLL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425246" y="1219200"/>
            <a:ext cx="27855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Sorted CD10+ HGBCL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828800" y="1219200"/>
            <a:ext cx="1910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Unsorted Sample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304800" y="5638800"/>
            <a:ext cx="10363200" cy="67296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Single, identical clonal sequence detected in all 3 samples using IGHV FR1 primer for PCR amplification (not shown) and NGS sequencing method</a:t>
            </a:r>
          </a:p>
        </p:txBody>
      </p:sp>
    </p:spTree>
    <p:extLst>
      <p:ext uri="{BB962C8B-B14F-4D97-AF65-F5344CB8AC3E}">
        <p14:creationId xmlns:p14="http://schemas.microsoft.com/office/powerpoint/2010/main" val="28184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21981</TotalTime>
  <Words>804</Words>
  <Application>Microsoft Macintosh PowerPoint</Application>
  <PresentationFormat>Widescreen</PresentationFormat>
  <Paragraphs>106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Corbel</vt:lpstr>
      <vt:lpstr>Office Theme</vt:lpstr>
      <vt:lpstr>PowerPoint Presentation</vt:lpstr>
      <vt:lpstr>Clinical Information</vt:lpstr>
      <vt:lpstr>Details of Microscopic Findings </vt:lpstr>
      <vt:lpstr>Details of Microscopic Findings-cont’d </vt:lpstr>
      <vt:lpstr>Immunophenotype</vt:lpstr>
      <vt:lpstr>Immunophenotype-cont’d</vt:lpstr>
      <vt:lpstr>Cytogenetics-FISH on flow sorted CLL vs HGBCL populations </vt:lpstr>
      <vt:lpstr>Cytogenetics-SNP array on flow sorted CLL vs HGBCL populations</vt:lpstr>
      <vt:lpstr>Molecular Studies-IGHV Gene rearrangement studies by NGS method on Flow cytometry-sorted and unsorted blood samples</vt:lpstr>
      <vt:lpstr>Molecular-cont’d</vt:lpstr>
      <vt:lpstr>Molecular-Targeted Mutation Detection by NGS Method on Unsorted blood sample </vt:lpstr>
      <vt:lpstr>Proposed Diagnosis/ses</vt:lpstr>
      <vt:lpstr>Interesting Features of Case</vt:lpstr>
    </vt:vector>
  </TitlesOfParts>
  <Company>ascp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anam</dc:creator>
  <cp:lastModifiedBy>Jamie Price</cp:lastModifiedBy>
  <cp:revision>1164</cp:revision>
  <cp:lastPrinted>2015-07-21T13:36:07Z</cp:lastPrinted>
  <dcterms:created xsi:type="dcterms:W3CDTF">2013-01-07T20:44:56Z</dcterms:created>
  <dcterms:modified xsi:type="dcterms:W3CDTF">2026-04-29T20:53:13Z</dcterms:modified>
</cp:coreProperties>
</file>