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31" r:id="rId2"/>
    <p:sldId id="423" r:id="rId3"/>
    <p:sldId id="424" r:id="rId4"/>
    <p:sldId id="425" r:id="rId5"/>
    <p:sldId id="426" r:id="rId6"/>
    <p:sldId id="427" r:id="rId7"/>
    <p:sldId id="428" r:id="rId8"/>
    <p:sldId id="429" r:id="rId9"/>
    <p:sldId id="430" r:id="rId10"/>
  </p:sldIdLst>
  <p:sldSz cx="12192000" cy="6858000"/>
  <p:notesSz cx="69342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2" pos="447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8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42C"/>
    <a:srgbClr val="24367F"/>
    <a:srgbClr val="2526A9"/>
    <a:srgbClr val="3561AB"/>
    <a:srgbClr val="6CB839"/>
    <a:srgbClr val="1E9A73"/>
    <a:srgbClr val="218CD7"/>
    <a:srgbClr val="CC0099"/>
    <a:srgbClr val="9B0B7A"/>
    <a:srgbClr val="7E14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2" autoAdjust="0"/>
    <p:restoredTop sz="91688" autoAdjust="0"/>
  </p:normalViewPr>
  <p:slideViewPr>
    <p:cSldViewPr>
      <p:cViewPr varScale="1">
        <p:scale>
          <a:sx n="195" d="100"/>
          <a:sy n="195" d="100"/>
        </p:scale>
        <p:origin x="424" y="184"/>
      </p:cViewPr>
      <p:guideLst>
        <p:guide orient="horz" pos="576"/>
        <p:guide pos="44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3120" y="-104"/>
      </p:cViewPr>
      <p:guideLst>
        <p:guide orient="horz" pos="2908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04820" cy="461645"/>
          </a:xfrm>
          <a:prstGeom prst="rect">
            <a:avLst/>
          </a:prstGeom>
        </p:spPr>
        <p:txBody>
          <a:bodyPr vert="horz" wrap="square" lIns="92365" tIns="46182" rIns="92365" bIns="461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775" y="1"/>
            <a:ext cx="3004820" cy="461645"/>
          </a:xfrm>
          <a:prstGeom prst="rect">
            <a:avLst/>
          </a:prstGeom>
        </p:spPr>
        <p:txBody>
          <a:bodyPr vert="horz" wrap="square" lIns="92365" tIns="46182" rIns="92365" bIns="461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1DC64CD-B89C-426F-8758-E508069159F0}" type="datetime1">
              <a:rPr lang="en-US"/>
              <a:pPr>
                <a:defRPr/>
              </a:pPr>
              <a:t>10/27/22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9654"/>
            <a:ext cx="3004820" cy="461645"/>
          </a:xfrm>
          <a:prstGeom prst="rect">
            <a:avLst/>
          </a:prstGeom>
        </p:spPr>
        <p:txBody>
          <a:bodyPr vert="horz" wrap="square" lIns="92365" tIns="46182" rIns="92365" bIns="461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775" y="8769654"/>
            <a:ext cx="3004820" cy="461645"/>
          </a:xfrm>
          <a:prstGeom prst="rect">
            <a:avLst/>
          </a:prstGeom>
        </p:spPr>
        <p:txBody>
          <a:bodyPr vert="horz" wrap="square" lIns="92365" tIns="46182" rIns="92365" bIns="461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1BF21CF3-C0D7-4642-BFB0-9ED650404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934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04820" cy="461645"/>
          </a:xfrm>
          <a:prstGeom prst="rect">
            <a:avLst/>
          </a:prstGeom>
        </p:spPr>
        <p:txBody>
          <a:bodyPr vert="horz" wrap="square" lIns="92365" tIns="46182" rIns="92365" bIns="461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1"/>
            <a:ext cx="3004820" cy="461645"/>
          </a:xfrm>
          <a:prstGeom prst="rect">
            <a:avLst/>
          </a:prstGeom>
        </p:spPr>
        <p:txBody>
          <a:bodyPr vert="horz" wrap="square" lIns="92365" tIns="46182" rIns="92365" bIns="461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623D188-124C-4484-9F52-08D846F7DF0D}" type="datetime1">
              <a:rPr lang="en-US"/>
              <a:pPr>
                <a:defRPr/>
              </a:pPr>
              <a:t>10/27/22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0525" y="692150"/>
            <a:ext cx="61531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2365" tIns="46182" rIns="92365" bIns="46182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85629"/>
            <a:ext cx="5547360" cy="4154805"/>
          </a:xfrm>
          <a:prstGeom prst="rect">
            <a:avLst/>
          </a:prstGeom>
        </p:spPr>
        <p:txBody>
          <a:bodyPr vert="horz" wrap="square" lIns="92365" tIns="46182" rIns="92365" bIns="4618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654"/>
            <a:ext cx="3004820" cy="461645"/>
          </a:xfrm>
          <a:prstGeom prst="rect">
            <a:avLst/>
          </a:prstGeom>
        </p:spPr>
        <p:txBody>
          <a:bodyPr vert="horz" wrap="square" lIns="92365" tIns="46182" rIns="92365" bIns="461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69654"/>
            <a:ext cx="3004820" cy="461645"/>
          </a:xfrm>
          <a:prstGeom prst="rect">
            <a:avLst/>
          </a:prstGeom>
        </p:spPr>
        <p:txBody>
          <a:bodyPr vert="horz" wrap="square" lIns="92365" tIns="46182" rIns="92365" bIns="461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46C5237-446C-47C7-B0BC-08C45741CD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44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6C5237-446C-47C7-B0BC-08C45741CDF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11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6C5237-446C-47C7-B0BC-08C45741CD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6C5237-446C-47C7-B0BC-08C45741CD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2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6C5237-446C-47C7-B0BC-08C45741CD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006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6C5237-446C-47C7-B0BC-08C45741CD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92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6C5237-446C-47C7-B0BC-08C45741CD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787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6C5237-446C-47C7-B0BC-08C45741CD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89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6C5237-446C-47C7-B0BC-08C45741CD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24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6C5237-446C-47C7-B0BC-08C45741CD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96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37ED375C-E9D4-DF42-8DEE-CADE08EA15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20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1200" y="1600200"/>
            <a:ext cx="10363200" cy="4191000"/>
          </a:xfrm>
          <a:prstGeom prst="rect">
            <a:avLst/>
          </a:prstGeom>
        </p:spPr>
        <p:txBody>
          <a:bodyPr lIns="0" bIns="0"/>
          <a:lstStyle>
            <a:lvl1pPr marL="0" indent="0" algn="l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4ED8F01-D872-2F41-8E1A-9A595FAB8FD2}"/>
              </a:ext>
            </a:extLst>
          </p:cNvPr>
          <p:cNvCxnSpPr/>
          <p:nvPr userDrawn="1"/>
        </p:nvCxnSpPr>
        <p:spPr>
          <a:xfrm>
            <a:off x="711200" y="1219200"/>
            <a:ext cx="10769600" cy="0"/>
          </a:xfrm>
          <a:prstGeom prst="line">
            <a:avLst/>
          </a:prstGeom>
          <a:ln>
            <a:solidFill>
              <a:srgbClr val="CD242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A888F00B-2587-CF44-A6C8-138D5D8F2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2162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CD242C"/>
                </a:solidFill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14">
            <a:extLst>
              <a:ext uri="{FF2B5EF4-FFF2-40B4-BE49-F238E27FC236}">
                <a16:creationId xmlns:a16="http://schemas.microsoft.com/office/drawing/2014/main" id="{5CA107AB-FF0E-AF4F-AC58-2E18B5D6F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61700" y="641040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7C2C7-153F-5848-8DA1-5F6A1C94ED7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54376BC5-C39B-1E43-AE6F-0490EE8BC2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410402"/>
            <a:ext cx="3012707" cy="365125"/>
          </a:xfrm>
          <a:prstGeom prst="rect">
            <a:avLst/>
          </a:prstGeom>
        </p:spPr>
        <p:txBody>
          <a:bodyPr/>
          <a:lstStyle/>
          <a:p>
            <a:r>
              <a:rPr lang="en-US" b="1" dirty="0" err="1"/>
              <a:t>www.society</a:t>
            </a:r>
            <a:r>
              <a:rPr lang="en-US" b="1" dirty="0"/>
              <a:t>-for-</a:t>
            </a:r>
            <a:r>
              <a:rPr lang="en-US" b="1" dirty="0" err="1"/>
              <a:t>hematopathology.org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7D09686-E705-4D40-88C4-A7C57EBF9BD4}"/>
              </a:ext>
            </a:extLst>
          </p:cNvPr>
          <p:cNvCxnSpPr/>
          <p:nvPr userDrawn="1"/>
        </p:nvCxnSpPr>
        <p:spPr>
          <a:xfrm>
            <a:off x="711200" y="1219200"/>
            <a:ext cx="10769600" cy="0"/>
          </a:xfrm>
          <a:prstGeom prst="line">
            <a:avLst/>
          </a:prstGeom>
          <a:ln>
            <a:solidFill>
              <a:srgbClr val="CD242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548EF0AC-3C19-9F49-9F08-ECCF31EB7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2162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CD242C"/>
                </a:solidFill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14">
            <a:extLst>
              <a:ext uri="{FF2B5EF4-FFF2-40B4-BE49-F238E27FC236}">
                <a16:creationId xmlns:a16="http://schemas.microsoft.com/office/drawing/2014/main" id="{9F5C0BF8-2036-ED47-9285-9AADE338B6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61700" y="641040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7C2C7-153F-5848-8DA1-5F6A1C94ED7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97986A3-8955-C443-914F-40FABDDEFD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410402"/>
            <a:ext cx="3012707" cy="365125"/>
          </a:xfrm>
          <a:prstGeom prst="rect">
            <a:avLst/>
          </a:prstGeom>
        </p:spPr>
        <p:txBody>
          <a:bodyPr/>
          <a:lstStyle/>
          <a:p>
            <a:r>
              <a:rPr lang="en-US" b="1" dirty="0" err="1"/>
              <a:t>www.society</a:t>
            </a:r>
            <a:r>
              <a:rPr lang="en-US" b="1" dirty="0"/>
              <a:t>-for-</a:t>
            </a:r>
            <a:r>
              <a:rPr lang="en-US" b="1" dirty="0" err="1"/>
              <a:t>hematopathology.org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CD242C"/>
                </a:solidFill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EAEDE0C4-3CBD-F44A-9A2B-7E22E0C97C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27707" y="6410402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b="1" dirty="0" err="1"/>
              <a:t>www.sh-eahp.org</a:t>
            </a:r>
            <a:endParaRPr lang="en-US" dirty="0"/>
          </a:p>
        </p:txBody>
      </p:sp>
      <p:sp>
        <p:nvSpPr>
          <p:cNvPr id="5" name="Slide Number Placeholder 14">
            <a:extLst>
              <a:ext uri="{FF2B5EF4-FFF2-40B4-BE49-F238E27FC236}">
                <a16:creationId xmlns:a16="http://schemas.microsoft.com/office/drawing/2014/main" id="{8C88F39B-78E7-7245-810E-ED042D3B06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61700" y="641040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7C2C7-153F-5848-8DA1-5F6A1C94ED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2pPr>
            <a:lvl3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3pPr>
            <a:lvl4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4pPr>
            <a:lvl5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2pPr>
            <a:lvl3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3pPr>
            <a:lvl4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4pPr>
            <a:lvl5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1B0DA52-C7B6-8345-A485-56877F5555AC}"/>
              </a:ext>
            </a:extLst>
          </p:cNvPr>
          <p:cNvCxnSpPr/>
          <p:nvPr userDrawn="1"/>
        </p:nvCxnSpPr>
        <p:spPr>
          <a:xfrm>
            <a:off x="711200" y="1219200"/>
            <a:ext cx="10769600" cy="0"/>
          </a:xfrm>
          <a:prstGeom prst="line">
            <a:avLst/>
          </a:prstGeom>
          <a:ln>
            <a:solidFill>
              <a:srgbClr val="CD242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94E9C13E-3197-6543-BCD2-4443E9D02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2162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CD242C"/>
                </a:solidFill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64853F76-62FC-1F4E-BFA5-90013FD908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27707" y="6410402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b="1" dirty="0" err="1"/>
              <a:t>www.sh-eahp.org</a:t>
            </a:r>
            <a:endParaRPr lang="en-US" dirty="0"/>
          </a:p>
        </p:txBody>
      </p:sp>
      <p:sp>
        <p:nvSpPr>
          <p:cNvPr id="7" name="Slide Number Placeholder 14">
            <a:extLst>
              <a:ext uri="{FF2B5EF4-FFF2-40B4-BE49-F238E27FC236}">
                <a16:creationId xmlns:a16="http://schemas.microsoft.com/office/drawing/2014/main" id="{7A5E4DE7-40A4-594A-82F9-61359FB21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61700" y="641040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7C2C7-153F-5848-8DA1-5F6A1C94ED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9">
            <a:extLst>
              <a:ext uri="{FF2B5EF4-FFF2-40B4-BE49-F238E27FC236}">
                <a16:creationId xmlns:a16="http://schemas.microsoft.com/office/drawing/2014/main" id="{7408CD0D-432A-8745-A3BF-26DD63B73D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727707" y="6410402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b="1" dirty="0" err="1"/>
              <a:t>www.sh-eahp.org</a:t>
            </a:r>
            <a:endParaRPr lang="en-US" dirty="0"/>
          </a:p>
        </p:txBody>
      </p:sp>
      <p:sp>
        <p:nvSpPr>
          <p:cNvPr id="9" name="Slide Number Placeholder 14">
            <a:extLst>
              <a:ext uri="{FF2B5EF4-FFF2-40B4-BE49-F238E27FC236}">
                <a16:creationId xmlns:a16="http://schemas.microsoft.com/office/drawing/2014/main" id="{65F49F1F-8D7B-4443-BDC1-10C948C08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061700" y="641040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7C2C7-153F-5848-8DA1-5F6A1C94ED73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1AEF14A-107A-954F-AD8A-83CA714483B2}"/>
              </a:ext>
            </a:extLst>
          </p:cNvPr>
          <p:cNvCxnSpPr/>
          <p:nvPr userDrawn="1"/>
        </p:nvCxnSpPr>
        <p:spPr>
          <a:xfrm>
            <a:off x="711200" y="1219200"/>
            <a:ext cx="10769600" cy="0"/>
          </a:xfrm>
          <a:prstGeom prst="line">
            <a:avLst/>
          </a:prstGeom>
          <a:ln>
            <a:solidFill>
              <a:srgbClr val="CD242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6E574A89-93A0-1343-B2F7-95D5AE463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2162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CD242C"/>
                </a:solidFill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431FE8F8-4952-014E-B8B5-F57F65124B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27707" y="6410402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b="1" dirty="0" err="1"/>
              <a:t>www.sh-eahp.org</a:t>
            </a:r>
            <a:endParaRPr lang="en-US" dirty="0"/>
          </a:p>
        </p:txBody>
      </p:sp>
      <p:sp>
        <p:nvSpPr>
          <p:cNvPr id="5" name="Slide Number Placeholder 14">
            <a:extLst>
              <a:ext uri="{FF2B5EF4-FFF2-40B4-BE49-F238E27FC236}">
                <a16:creationId xmlns:a16="http://schemas.microsoft.com/office/drawing/2014/main" id="{5CF3C620-DD7E-2242-B126-620E26DFA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61700" y="641040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7C2C7-153F-5848-8DA1-5F6A1C94ED7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7126291-D942-3E42-A7B6-081BA86A0F97}"/>
              </a:ext>
            </a:extLst>
          </p:cNvPr>
          <p:cNvCxnSpPr/>
          <p:nvPr userDrawn="1"/>
        </p:nvCxnSpPr>
        <p:spPr>
          <a:xfrm>
            <a:off x="711200" y="1219200"/>
            <a:ext cx="10769600" cy="0"/>
          </a:xfrm>
          <a:prstGeom prst="line">
            <a:avLst/>
          </a:prstGeom>
          <a:ln>
            <a:solidFill>
              <a:srgbClr val="CD242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B543B1C9-307D-B541-A24A-B992B606F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2162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CD242C"/>
                </a:solidFill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t"/>
          <a:lstStyle>
            <a:lvl1pPr algn="l">
              <a:defRPr sz="2800" b="1">
                <a:solidFill>
                  <a:srgbClr val="CD242C"/>
                </a:solidFill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1pPr>
            <a:lvl2pPr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2pPr>
            <a:lvl3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3pPr>
            <a:lvl4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4pPr>
            <a:lvl5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922E63D6-E75D-CC4C-A4EB-65C7A0D870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27707" y="6410402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b="1" dirty="0" err="1"/>
              <a:t>www.sh-eahp.org</a:t>
            </a:r>
            <a:endParaRPr lang="en-US" dirty="0"/>
          </a:p>
        </p:txBody>
      </p:sp>
      <p:sp>
        <p:nvSpPr>
          <p:cNvPr id="6" name="Slide Number Placeholder 14">
            <a:extLst>
              <a:ext uri="{FF2B5EF4-FFF2-40B4-BE49-F238E27FC236}">
                <a16:creationId xmlns:a16="http://schemas.microsoft.com/office/drawing/2014/main" id="{D3CDDEF8-31C2-AE4E-AAC2-D02AA93BB6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61700" y="641040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7C2C7-153F-5848-8DA1-5F6A1C94ED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CD242C"/>
                </a:solidFill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15D0F85A-06A6-EE44-9320-605179295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27707" y="6410402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b="1" dirty="0" err="1"/>
              <a:t>www.sh-eahp.org</a:t>
            </a:r>
            <a:endParaRPr lang="en-US" dirty="0"/>
          </a:p>
        </p:txBody>
      </p:sp>
      <p:sp>
        <p:nvSpPr>
          <p:cNvPr id="6" name="Slide Number Placeholder 14">
            <a:extLst>
              <a:ext uri="{FF2B5EF4-FFF2-40B4-BE49-F238E27FC236}">
                <a16:creationId xmlns:a16="http://schemas.microsoft.com/office/drawing/2014/main" id="{B844CED9-574C-514D-8C8D-AC48D99F0D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61700" y="641040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7C2C7-153F-5848-8DA1-5F6A1C94ED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922289-3CD2-FB40-AE36-536329E8E373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1219200" y="562488"/>
            <a:ext cx="10363200" cy="351913"/>
          </a:xfrm>
          <a:prstGeom prst="rect">
            <a:avLst/>
          </a:prstGeom>
        </p:spPr>
        <p:txBody>
          <a:bodyPr lIns="0" bIns="0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endParaRPr lang="en-US" sz="2400" b="1" dirty="0">
              <a:solidFill>
                <a:srgbClr val="3561AB"/>
              </a:solidFill>
              <a:latin typeface="Arial"/>
              <a:cs typeface="Arial"/>
            </a:endParaRP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914400" y="381001"/>
            <a:ext cx="10363200" cy="54852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3561AB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2400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219200" y="1600200"/>
            <a:ext cx="10261600" cy="3581400"/>
          </a:xfrm>
          <a:prstGeom prst="rect">
            <a:avLst/>
          </a:prstGeom>
        </p:spPr>
        <p:txBody>
          <a:bodyPr lIns="0" bIns="0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1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9AC88F2E-8517-EB4D-82D2-F99BA8100D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61700" y="641040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7C2C7-153F-5848-8DA1-5F6A1C94ED7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962B35FC-464C-A94E-8D8C-BD8C54DEB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461758"/>
            <a:ext cx="3012707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b="1" dirty="0" err="1"/>
              <a:t>www.society</a:t>
            </a:r>
            <a:r>
              <a:rPr lang="en-US" b="1" dirty="0"/>
              <a:t>-for-</a:t>
            </a:r>
            <a:r>
              <a:rPr lang="en-US" b="1" dirty="0" err="1"/>
              <a:t>hematopathology.org</a:t>
            </a:r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4" r:id="rId1"/>
    <p:sldLayoutId id="2147484265" r:id="rId2"/>
    <p:sldLayoutId id="2147484266" r:id="rId3"/>
    <p:sldLayoutId id="2147484267" r:id="rId4"/>
    <p:sldLayoutId id="2147484268" r:id="rId5"/>
    <p:sldLayoutId id="2147484269" r:id="rId6"/>
    <p:sldLayoutId id="2147484270" r:id="rId7"/>
    <p:sldLayoutId id="2147484272" r:id="rId8"/>
    <p:sldLayoutId id="2147484273" r:id="rId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3561AB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C0EB2E9-38D2-F1E8-F157-923BB99C9B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7442" cy="68580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480A9F-105B-0D05-AEBE-FBB60DCB0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67C2C7-153F-5848-8DA1-5F6A1C94ED73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D261B-7729-232A-D09F-C0C050EEF1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b="1"/>
              <a:t>www.society-for-hematopathology.org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69033B-044B-64AD-6097-C0A97BE1DE6C}"/>
              </a:ext>
            </a:extLst>
          </p:cNvPr>
          <p:cNvSpPr txBox="1"/>
          <p:nvPr/>
        </p:nvSpPr>
        <p:spPr>
          <a:xfrm>
            <a:off x="3429001" y="4361645"/>
            <a:ext cx="8534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D242C"/>
                </a:solidFill>
                <a:latin typeface="Arial"/>
                <a:cs typeface="Arial"/>
              </a:rPr>
              <a:t>SH2023-XX (update to your submission number) </a:t>
            </a:r>
          </a:p>
          <a:p>
            <a:r>
              <a:rPr lang="en-US" sz="2400" b="1" dirty="0">
                <a:solidFill>
                  <a:srgbClr val="CD242C"/>
                </a:solidFill>
                <a:latin typeface="Arial"/>
                <a:cs typeface="Arial"/>
              </a:rPr>
              <a:t>CASE TITLE</a:t>
            </a:r>
            <a:endParaRPr lang="en-US" sz="2400" dirty="0">
              <a:solidFill>
                <a:srgbClr val="CD242C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2F0450-9233-F8D7-5FC4-C4DABD815337}"/>
              </a:ext>
            </a:extLst>
          </p:cNvPr>
          <p:cNvSpPr txBox="1"/>
          <p:nvPr/>
        </p:nvSpPr>
        <p:spPr>
          <a:xfrm>
            <a:off x="3369626" y="5410200"/>
            <a:ext cx="85937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Authors &amp; Affiliations</a:t>
            </a:r>
          </a:p>
        </p:txBody>
      </p:sp>
    </p:spTree>
    <p:extLst>
      <p:ext uri="{BB962C8B-B14F-4D97-AF65-F5344CB8AC3E}">
        <p14:creationId xmlns:p14="http://schemas.microsoft.com/office/powerpoint/2010/main" val="3476626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Information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67C2C7-153F-5848-8DA1-5F6A1C94ED73}" type="slidenum">
              <a:rPr lang="en-US" smtClean="0"/>
              <a:t>2</a:t>
            </a:fld>
            <a:endParaRPr lang="en-US"/>
          </a:p>
        </p:txBody>
      </p:sp>
      <p:sp>
        <p:nvSpPr>
          <p:cNvPr id="9" name="Subtitle 5">
            <a:extLst>
              <a:ext uri="{FF2B5EF4-FFF2-40B4-BE49-F238E27FC236}">
                <a16:creationId xmlns:a16="http://schemas.microsoft.com/office/drawing/2014/main" id="{489D860D-4E4B-8B41-A268-D47F5310FE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r>
              <a:rPr lang="en-US" sz="2000" dirty="0"/>
              <a:t>Content here (include any relevant images)</a:t>
            </a:r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680CE89C-1936-6F4B-B595-94936A638685}"/>
              </a:ext>
            </a:extLst>
          </p:cNvPr>
          <p:cNvSpPr txBox="1">
            <a:spLocks/>
          </p:cNvSpPr>
          <p:nvPr/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sp>
        <p:nvSpPr>
          <p:cNvPr id="11" name="Subtitle 5">
            <a:extLst>
              <a:ext uri="{FF2B5EF4-FFF2-40B4-BE49-F238E27FC236}">
                <a16:creationId xmlns:a16="http://schemas.microsoft.com/office/drawing/2014/main" id="{0762FB07-14B2-284B-9CDA-BFFD371A1C7E}"/>
              </a:ext>
            </a:extLst>
          </p:cNvPr>
          <p:cNvSpPr txBox="1">
            <a:spLocks/>
          </p:cNvSpPr>
          <p:nvPr/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here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6E33F2D8-E0D8-D549-8971-624F1C861C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455644"/>
            <a:ext cx="3012707" cy="274639"/>
          </a:xfrm>
        </p:spPr>
        <p:txBody>
          <a:bodyPr/>
          <a:lstStyle/>
          <a:p>
            <a:r>
              <a:rPr lang="en-US" b="1" dirty="0" err="1"/>
              <a:t>www.society</a:t>
            </a:r>
            <a:r>
              <a:rPr lang="en-US" b="1" dirty="0"/>
              <a:t>-for-</a:t>
            </a:r>
            <a:r>
              <a:rPr lang="en-US" b="1" dirty="0" err="1"/>
              <a:t>hematopathology.org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74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Biopsy Fixation Details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67C2C7-153F-5848-8DA1-5F6A1C94ED73}" type="slidenum">
              <a:rPr lang="en-US" smtClean="0"/>
              <a:t>3</a:t>
            </a:fld>
            <a:endParaRPr lang="en-US"/>
          </a:p>
        </p:txBody>
      </p:sp>
      <p:sp>
        <p:nvSpPr>
          <p:cNvPr id="15" name="Subtitle 5">
            <a:extLst>
              <a:ext uri="{FF2B5EF4-FFF2-40B4-BE49-F238E27FC236}">
                <a16:creationId xmlns:a16="http://schemas.microsoft.com/office/drawing/2014/main" id="{A636B0ED-388A-AD47-8193-0D4C5BFDF2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r>
              <a:rPr lang="en-US" sz="2000" dirty="0"/>
              <a:t>Content here (include any relevant images)</a:t>
            </a:r>
          </a:p>
        </p:txBody>
      </p:sp>
      <p:sp>
        <p:nvSpPr>
          <p:cNvPr id="16" name="Subtitle 5">
            <a:extLst>
              <a:ext uri="{FF2B5EF4-FFF2-40B4-BE49-F238E27FC236}">
                <a16:creationId xmlns:a16="http://schemas.microsoft.com/office/drawing/2014/main" id="{82A60172-9A0A-2C49-A453-313E0C289938}"/>
              </a:ext>
            </a:extLst>
          </p:cNvPr>
          <p:cNvSpPr txBox="1">
            <a:spLocks/>
          </p:cNvSpPr>
          <p:nvPr/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here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66C0A956-9BED-5440-881B-27E6E9969B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455644"/>
            <a:ext cx="3012707" cy="274639"/>
          </a:xfrm>
        </p:spPr>
        <p:txBody>
          <a:bodyPr/>
          <a:lstStyle/>
          <a:p>
            <a:r>
              <a:rPr lang="en-US" b="1" dirty="0" err="1"/>
              <a:t>www.society</a:t>
            </a:r>
            <a:r>
              <a:rPr lang="en-US" b="1" dirty="0"/>
              <a:t>-for-</a:t>
            </a:r>
            <a:r>
              <a:rPr lang="en-US" b="1" dirty="0" err="1"/>
              <a:t>hematopathology.org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5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Details of Microscopic Findings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67C2C7-153F-5848-8DA1-5F6A1C94ED73}" type="slidenum">
              <a:rPr lang="en-US" smtClean="0"/>
              <a:t>4</a:t>
            </a:fld>
            <a:endParaRPr lang="en-US"/>
          </a:p>
        </p:txBody>
      </p:sp>
      <p:sp>
        <p:nvSpPr>
          <p:cNvPr id="15" name="Subtitle 5">
            <a:extLst>
              <a:ext uri="{FF2B5EF4-FFF2-40B4-BE49-F238E27FC236}">
                <a16:creationId xmlns:a16="http://schemas.microsoft.com/office/drawing/2014/main" id="{A636B0ED-388A-AD47-8193-0D4C5BFDF2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r>
              <a:rPr lang="en-US" sz="2000" dirty="0"/>
              <a:t>Describe pertinent morphological features (include any relevant images)</a:t>
            </a:r>
          </a:p>
          <a:p>
            <a:endParaRPr lang="en-US" sz="2000" dirty="0"/>
          </a:p>
        </p:txBody>
      </p:sp>
      <p:sp>
        <p:nvSpPr>
          <p:cNvPr id="16" name="Subtitle 5">
            <a:extLst>
              <a:ext uri="{FF2B5EF4-FFF2-40B4-BE49-F238E27FC236}">
                <a16:creationId xmlns:a16="http://schemas.microsoft.com/office/drawing/2014/main" id="{82A60172-9A0A-2C49-A453-313E0C289938}"/>
              </a:ext>
            </a:extLst>
          </p:cNvPr>
          <p:cNvSpPr txBox="1">
            <a:spLocks/>
          </p:cNvSpPr>
          <p:nvPr/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here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B9F2C509-59FD-304F-959D-38F4E11701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455644"/>
            <a:ext cx="3012707" cy="274639"/>
          </a:xfrm>
        </p:spPr>
        <p:txBody>
          <a:bodyPr/>
          <a:lstStyle/>
          <a:p>
            <a:r>
              <a:rPr lang="en-US" b="1" dirty="0" err="1"/>
              <a:t>www.society</a:t>
            </a:r>
            <a:r>
              <a:rPr lang="en-US" b="1" dirty="0"/>
              <a:t>-for-</a:t>
            </a:r>
            <a:r>
              <a:rPr lang="en-US" b="1" dirty="0" err="1"/>
              <a:t>hematopathology.org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651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Immunophenotype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67C2C7-153F-5848-8DA1-5F6A1C94ED73}" type="slidenum">
              <a:rPr lang="en-US" smtClean="0"/>
              <a:t>5</a:t>
            </a:fld>
            <a:endParaRPr lang="en-US"/>
          </a:p>
        </p:txBody>
      </p:sp>
      <p:sp>
        <p:nvSpPr>
          <p:cNvPr id="15" name="Subtitle 5">
            <a:extLst>
              <a:ext uri="{FF2B5EF4-FFF2-40B4-BE49-F238E27FC236}">
                <a16:creationId xmlns:a16="http://schemas.microsoft.com/office/drawing/2014/main" id="{A636B0ED-388A-AD47-8193-0D4C5BFDF2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r>
              <a:rPr lang="en-US" sz="2000" dirty="0"/>
              <a:t>Provide immunohistochemistry and flow cytometry findings summarizing both positive and negative markers for each specimen (include any relevant images)</a:t>
            </a:r>
          </a:p>
          <a:p>
            <a:endParaRPr lang="en-US" sz="2000" dirty="0"/>
          </a:p>
        </p:txBody>
      </p:sp>
      <p:sp>
        <p:nvSpPr>
          <p:cNvPr id="16" name="Subtitle 5">
            <a:extLst>
              <a:ext uri="{FF2B5EF4-FFF2-40B4-BE49-F238E27FC236}">
                <a16:creationId xmlns:a16="http://schemas.microsoft.com/office/drawing/2014/main" id="{82A60172-9A0A-2C49-A453-313E0C289938}"/>
              </a:ext>
            </a:extLst>
          </p:cNvPr>
          <p:cNvSpPr txBox="1">
            <a:spLocks/>
          </p:cNvSpPr>
          <p:nvPr/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here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612D3423-270F-7D44-A48A-3CD9CFAA89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455644"/>
            <a:ext cx="3012707" cy="274639"/>
          </a:xfrm>
        </p:spPr>
        <p:txBody>
          <a:bodyPr/>
          <a:lstStyle/>
          <a:p>
            <a:r>
              <a:rPr lang="en-US" b="1" dirty="0" err="1"/>
              <a:t>www.society</a:t>
            </a:r>
            <a:r>
              <a:rPr lang="en-US" b="1" dirty="0"/>
              <a:t>-for-</a:t>
            </a:r>
            <a:r>
              <a:rPr lang="en-US" b="1" dirty="0" err="1"/>
              <a:t>hematopathology.org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Cytogenetics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67C2C7-153F-5848-8DA1-5F6A1C94ED73}" type="slidenum">
              <a:rPr lang="en-US" smtClean="0"/>
              <a:t>6</a:t>
            </a:fld>
            <a:endParaRPr lang="en-US"/>
          </a:p>
        </p:txBody>
      </p:sp>
      <p:sp>
        <p:nvSpPr>
          <p:cNvPr id="15" name="Subtitle 5">
            <a:extLst>
              <a:ext uri="{FF2B5EF4-FFF2-40B4-BE49-F238E27FC236}">
                <a16:creationId xmlns:a16="http://schemas.microsoft.com/office/drawing/2014/main" id="{A636B0ED-388A-AD47-8193-0D4C5BFDF2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r>
              <a:rPr lang="en-US" sz="2000" dirty="0"/>
              <a:t>Provide karyotype, FISH and SNP-ARRAY results for each specimen (include any relevant images)</a:t>
            </a:r>
          </a:p>
          <a:p>
            <a:endParaRPr lang="en-US" sz="2000" dirty="0"/>
          </a:p>
        </p:txBody>
      </p:sp>
      <p:sp>
        <p:nvSpPr>
          <p:cNvPr id="16" name="Subtitle 5">
            <a:extLst>
              <a:ext uri="{FF2B5EF4-FFF2-40B4-BE49-F238E27FC236}">
                <a16:creationId xmlns:a16="http://schemas.microsoft.com/office/drawing/2014/main" id="{82A60172-9A0A-2C49-A453-313E0C289938}"/>
              </a:ext>
            </a:extLst>
          </p:cNvPr>
          <p:cNvSpPr txBox="1">
            <a:spLocks/>
          </p:cNvSpPr>
          <p:nvPr/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here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5498BD20-0057-4E45-80A1-D6C489FDBD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410402"/>
            <a:ext cx="3012707" cy="365125"/>
          </a:xfrm>
        </p:spPr>
        <p:txBody>
          <a:bodyPr/>
          <a:lstStyle/>
          <a:p>
            <a:r>
              <a:rPr lang="en-US" b="1" dirty="0" err="1"/>
              <a:t>www.society</a:t>
            </a:r>
            <a:r>
              <a:rPr lang="en-US" b="1" dirty="0"/>
              <a:t>-for-</a:t>
            </a:r>
            <a:r>
              <a:rPr lang="en-US" b="1" dirty="0" err="1"/>
              <a:t>hematopathology.org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636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Molecular Studies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67C2C7-153F-5848-8DA1-5F6A1C94ED73}" type="slidenum">
              <a:rPr lang="en-US" smtClean="0"/>
              <a:t>7</a:t>
            </a:fld>
            <a:endParaRPr lang="en-US"/>
          </a:p>
        </p:txBody>
      </p:sp>
      <p:sp>
        <p:nvSpPr>
          <p:cNvPr id="15" name="Subtitle 5">
            <a:extLst>
              <a:ext uri="{FF2B5EF4-FFF2-40B4-BE49-F238E27FC236}">
                <a16:creationId xmlns:a16="http://schemas.microsoft.com/office/drawing/2014/main" id="{A636B0ED-388A-AD47-8193-0D4C5BFDF2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r>
              <a:rPr lang="en-US" sz="2000" dirty="0"/>
              <a:t>Provide results of genetic studies for each case. These may include IGH and TCR gene rearrangement studies and comprehensive mutational profiling (include any relevant images).</a:t>
            </a:r>
          </a:p>
        </p:txBody>
      </p:sp>
      <p:sp>
        <p:nvSpPr>
          <p:cNvPr id="16" name="Subtitle 5">
            <a:extLst>
              <a:ext uri="{FF2B5EF4-FFF2-40B4-BE49-F238E27FC236}">
                <a16:creationId xmlns:a16="http://schemas.microsoft.com/office/drawing/2014/main" id="{82A60172-9A0A-2C49-A453-313E0C289938}"/>
              </a:ext>
            </a:extLst>
          </p:cNvPr>
          <p:cNvSpPr txBox="1">
            <a:spLocks/>
          </p:cNvSpPr>
          <p:nvPr/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here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0EA277BF-3971-8448-AB5E-C368FF1F3E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410402"/>
            <a:ext cx="3012707" cy="365125"/>
          </a:xfrm>
        </p:spPr>
        <p:txBody>
          <a:bodyPr/>
          <a:lstStyle/>
          <a:p>
            <a:r>
              <a:rPr lang="en-US" b="1" dirty="0" err="1"/>
              <a:t>www.society</a:t>
            </a:r>
            <a:r>
              <a:rPr lang="en-US" b="1" dirty="0"/>
              <a:t>-for-</a:t>
            </a:r>
            <a:r>
              <a:rPr lang="en-US" b="1" dirty="0" err="1"/>
              <a:t>hematopathology.org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4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Diagnosis/</a:t>
            </a:r>
            <a:r>
              <a:rPr lang="en-US" dirty="0" err="1"/>
              <a:t>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67C2C7-153F-5848-8DA1-5F6A1C94ED73}" type="slidenum">
              <a:rPr lang="en-US" smtClean="0"/>
              <a:t>8</a:t>
            </a:fld>
            <a:endParaRPr lang="en-US"/>
          </a:p>
        </p:txBody>
      </p:sp>
      <p:sp>
        <p:nvSpPr>
          <p:cNvPr id="15" name="Subtitle 5">
            <a:extLst>
              <a:ext uri="{FF2B5EF4-FFF2-40B4-BE49-F238E27FC236}">
                <a16:creationId xmlns:a16="http://schemas.microsoft.com/office/drawing/2014/main" id="{A636B0ED-388A-AD47-8193-0D4C5BFDF2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r>
              <a:rPr lang="en-US" sz="2000" dirty="0"/>
              <a:t>Content here</a:t>
            </a:r>
          </a:p>
        </p:txBody>
      </p:sp>
      <p:sp>
        <p:nvSpPr>
          <p:cNvPr id="16" name="Subtitle 5">
            <a:extLst>
              <a:ext uri="{FF2B5EF4-FFF2-40B4-BE49-F238E27FC236}">
                <a16:creationId xmlns:a16="http://schemas.microsoft.com/office/drawing/2014/main" id="{82A60172-9A0A-2C49-A453-313E0C289938}"/>
              </a:ext>
            </a:extLst>
          </p:cNvPr>
          <p:cNvSpPr txBox="1">
            <a:spLocks/>
          </p:cNvSpPr>
          <p:nvPr/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here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B7B33B10-48A4-0E41-9844-CFFDEB9A5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410402"/>
            <a:ext cx="3012707" cy="365125"/>
          </a:xfrm>
        </p:spPr>
        <p:txBody>
          <a:bodyPr/>
          <a:lstStyle/>
          <a:p>
            <a:r>
              <a:rPr lang="en-US" b="1" dirty="0" err="1"/>
              <a:t>www.society</a:t>
            </a:r>
            <a:r>
              <a:rPr lang="en-US" b="1" dirty="0"/>
              <a:t>-for-</a:t>
            </a:r>
            <a:r>
              <a:rPr lang="en-US" b="1" dirty="0" err="1"/>
              <a:t>hematopathology.org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6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Interesting Features of Case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A67C2C7-153F-5848-8DA1-5F6A1C94ED73}" type="slidenum">
              <a:rPr lang="en-US" smtClean="0"/>
              <a:t>9</a:t>
            </a:fld>
            <a:endParaRPr lang="en-US"/>
          </a:p>
        </p:txBody>
      </p:sp>
      <p:sp>
        <p:nvSpPr>
          <p:cNvPr id="15" name="Subtitle 5">
            <a:extLst>
              <a:ext uri="{FF2B5EF4-FFF2-40B4-BE49-F238E27FC236}">
                <a16:creationId xmlns:a16="http://schemas.microsoft.com/office/drawing/2014/main" id="{A636B0ED-388A-AD47-8193-0D4C5BFDF2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r>
              <a:rPr lang="en-US" sz="2000" dirty="0"/>
              <a:t>Content here</a:t>
            </a:r>
          </a:p>
        </p:txBody>
      </p:sp>
      <p:sp>
        <p:nvSpPr>
          <p:cNvPr id="16" name="Subtitle 5">
            <a:extLst>
              <a:ext uri="{FF2B5EF4-FFF2-40B4-BE49-F238E27FC236}">
                <a16:creationId xmlns:a16="http://schemas.microsoft.com/office/drawing/2014/main" id="{82A60172-9A0A-2C49-A453-313E0C289938}"/>
              </a:ext>
            </a:extLst>
          </p:cNvPr>
          <p:cNvSpPr txBox="1">
            <a:spLocks/>
          </p:cNvSpPr>
          <p:nvPr/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ＭＳ Ｐゴシック" charset="0"/>
                <a:cs typeface="ＭＳ Ｐゴシック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here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5C5391E3-DB94-7C4B-8C78-1783A1F0A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410402"/>
            <a:ext cx="3012707" cy="365125"/>
          </a:xfrm>
        </p:spPr>
        <p:txBody>
          <a:bodyPr/>
          <a:lstStyle/>
          <a:p>
            <a:r>
              <a:rPr lang="en-US" b="1" dirty="0" err="1"/>
              <a:t>www.society</a:t>
            </a:r>
            <a:r>
              <a:rPr lang="en-US" b="1" dirty="0"/>
              <a:t>-for-</a:t>
            </a:r>
            <a:r>
              <a:rPr lang="en-US" b="1" dirty="0" err="1"/>
              <a:t>hematopathology.org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0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21866</TotalTime>
  <Words>208</Words>
  <Application>Microsoft Macintosh PowerPoint</Application>
  <PresentationFormat>Widescreen</PresentationFormat>
  <Paragraphs>54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Clinical Information</vt:lpstr>
      <vt:lpstr>Biopsy Fixation Details</vt:lpstr>
      <vt:lpstr>Details of Microscopic Findings </vt:lpstr>
      <vt:lpstr>Immunophenotype</vt:lpstr>
      <vt:lpstr>Cytogenetics </vt:lpstr>
      <vt:lpstr>Molecular Studies</vt:lpstr>
      <vt:lpstr>Proposed Diagnosis/ses</vt:lpstr>
      <vt:lpstr>Interesting Features of Case</vt:lpstr>
    </vt:vector>
  </TitlesOfParts>
  <Company>ascp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anam</dc:creator>
  <cp:lastModifiedBy>Hayden Kohm</cp:lastModifiedBy>
  <cp:revision>1134</cp:revision>
  <cp:lastPrinted>2015-07-21T13:36:07Z</cp:lastPrinted>
  <dcterms:created xsi:type="dcterms:W3CDTF">2013-01-07T20:44:56Z</dcterms:created>
  <dcterms:modified xsi:type="dcterms:W3CDTF">2022-10-27T20:59:01Z</dcterms:modified>
</cp:coreProperties>
</file>