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1" r:id="rId2"/>
    <p:sldId id="423" r:id="rId3"/>
    <p:sldId id="425" r:id="rId4"/>
    <p:sldId id="431" r:id="rId5"/>
    <p:sldId id="426" r:id="rId6"/>
    <p:sldId id="432" r:id="rId7"/>
    <p:sldId id="427" r:id="rId8"/>
    <p:sldId id="433" r:id="rId9"/>
    <p:sldId id="428" r:id="rId10"/>
    <p:sldId id="435" r:id="rId11"/>
    <p:sldId id="434" r:id="rId12"/>
    <p:sldId id="429" r:id="rId13"/>
    <p:sldId id="430" r:id="rId14"/>
  </p:sldIdLst>
  <p:sldSz cx="12192000" cy="6858000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44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field, Amy S./Pathology" initials="DAS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42C"/>
    <a:srgbClr val="24367F"/>
    <a:srgbClr val="2526A9"/>
    <a:srgbClr val="3561AB"/>
    <a:srgbClr val="6CB839"/>
    <a:srgbClr val="1E9A73"/>
    <a:srgbClr val="218CD7"/>
    <a:srgbClr val="CC0099"/>
    <a:srgbClr val="9B0B7A"/>
    <a:srgbClr val="7E1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0" autoAdjust="0"/>
    <p:restoredTop sz="91701" autoAdjust="0"/>
  </p:normalViewPr>
  <p:slideViewPr>
    <p:cSldViewPr>
      <p:cViewPr varScale="1">
        <p:scale>
          <a:sx n="117" d="100"/>
          <a:sy n="117" d="100"/>
        </p:scale>
        <p:origin x="736" y="176"/>
      </p:cViewPr>
      <p:guideLst>
        <p:guide orient="horz" pos="576"/>
        <p:guide pos="4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120" y="-10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12:13:31.042" idx="1">
    <p:pos x="2119" y="1227"/>
    <p:text>diagnosed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12:15:17.448" idx="4">
    <p:pos x="2183" y="1038"/>
    <p:text>Would invert the order of these two words to "Hypercellular marrow"</p:text>
    <p:extLst>
      <p:ext uri="{C676402C-5697-4E1C-873F-D02D1690AC5C}">
        <p15:threadingInfo xmlns:p15="http://schemas.microsoft.com/office/powerpoint/2012/main" timeZoneBias="300"/>
      </p:ext>
    </p:extLst>
  </p:cm>
  <p:cm authorId="1" dt="2020-11-03T12:16:12.377" idx="5">
    <p:pos x="730" y="2612"/>
    <p:text>...a small amount...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12:18:07.142" idx="6">
    <p:pos x="2154" y="413"/>
    <p:text>Did you want to specify that this was via flow?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12:18:23.221" idx="7">
    <p:pos x="2792" y="413"/>
    <p:text>Did you want to specify that this was via IHC?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12:20:42.137" idx="8">
    <p:pos x="3024" y="983"/>
    <p:text>...a different...</p:text>
    <p:extLst>
      <p:ext uri="{C676402C-5697-4E1C-873F-D02D1690AC5C}">
        <p15:threadingInfo xmlns:p15="http://schemas.microsoft.com/office/powerpoint/2012/main" timeZoneBias="300"/>
      </p:ext>
    </p:extLst>
  </p:cm>
  <p:cm authorId="1" dt="2020-11-03T12:21:04.342" idx="9">
    <p:pos x="1108" y="1409"/>
    <p:text>Also, both share...</p:text>
    <p:extLst>
      <p:ext uri="{C676402C-5697-4E1C-873F-D02D1690AC5C}">
        <p15:threadingInfo xmlns:p15="http://schemas.microsoft.com/office/powerpoint/2012/main" timeZoneBias="300"/>
      </p:ext>
    </p:extLst>
  </p:cm>
  <p:cm authorId="1" dt="2020-11-03T12:21:40.270" idx="10">
    <p:pos x="2767" y="2254"/>
    <p:text>...we hypothesize that there was a common clonal...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1DC64CD-B89C-426F-8758-E508069159F0}" type="datetime1">
              <a:rPr lang="en-US"/>
              <a:pPr>
                <a:defRPr/>
              </a:pPr>
              <a:t>11/19/20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4"/>
            <a:ext cx="3004820" cy="461645"/>
          </a:xfrm>
          <a:prstGeom prst="rect">
            <a:avLst/>
          </a:prstGeom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BF21CF3-C0D7-4642-BFB0-9ED650404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34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623D188-124C-4484-9F52-08D846F7DF0D}" type="datetime1">
              <a:rPr lang="en-US"/>
              <a:pPr>
                <a:defRPr/>
              </a:pPr>
              <a:t>11/19/20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65" tIns="46182" rIns="92365" bIns="4618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4"/>
            <a:ext cx="3004820" cy="461645"/>
          </a:xfrm>
          <a:prstGeom prst="rect">
            <a:avLst/>
          </a:prstGeom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46C5237-446C-47C7-B0BC-08C45741C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4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C5237-446C-47C7-B0BC-08C45741CD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C5237-446C-47C7-B0BC-08C45741CD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C5237-446C-47C7-B0BC-08C45741CD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0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C5237-446C-47C7-B0BC-08C45741CD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C5237-446C-47C7-B0BC-08C45741CD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7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C5237-446C-47C7-B0BC-08C45741CD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C5237-446C-47C7-B0BC-08C45741CD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2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C5237-446C-47C7-B0BC-08C45741CD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9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7ED375C-E9D4-DF42-8DEE-CADE08EA1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1600200"/>
            <a:ext cx="10363200" cy="4191000"/>
          </a:xfrm>
          <a:prstGeom prst="rect">
            <a:avLst/>
          </a:prstGeom>
        </p:spPr>
        <p:txBody>
          <a:bodyPr lIns="0" bIns="0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ED8F01-D872-2F41-8E1A-9A595FAB8FD2}"/>
              </a:ext>
            </a:extLst>
          </p:cNvPr>
          <p:cNvCxnSpPr/>
          <p:nvPr userDrawn="1"/>
        </p:nvCxnSpPr>
        <p:spPr>
          <a:xfrm>
            <a:off x="711200" y="1219200"/>
            <a:ext cx="10769600" cy="0"/>
          </a:xfrm>
          <a:prstGeom prst="line">
            <a:avLst/>
          </a:prstGeom>
          <a:ln>
            <a:solidFill>
              <a:srgbClr val="CD24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888F00B-2587-CF44-A6C8-138D5D8F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CD242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5CA107AB-FF0E-AF4F-AC58-2E18B5D6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4376BC5-C39B-1E43-AE6F-0490EE8BC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10402"/>
            <a:ext cx="3012707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D09686-E705-4D40-88C4-A7C57EBF9BD4}"/>
              </a:ext>
            </a:extLst>
          </p:cNvPr>
          <p:cNvCxnSpPr/>
          <p:nvPr userDrawn="1"/>
        </p:nvCxnSpPr>
        <p:spPr>
          <a:xfrm>
            <a:off x="711200" y="1219200"/>
            <a:ext cx="10769600" cy="0"/>
          </a:xfrm>
          <a:prstGeom prst="line">
            <a:avLst/>
          </a:prstGeom>
          <a:ln>
            <a:solidFill>
              <a:srgbClr val="CD24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48EF0AC-3C19-9F49-9F08-ECCF31EB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CD242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9F5C0BF8-2036-ED47-9285-9AADE338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97986A3-8955-C443-914F-40FABDDE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10402"/>
            <a:ext cx="3012707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D242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AEDE0C4-3CBD-F44A-9A2B-7E22E0C9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27707" y="6410402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 err="1"/>
              <a:t>www.sh-eahp.org</a:t>
            </a:r>
            <a:endParaRPr lang="en-US" dirty="0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8C88F39B-78E7-7245-810E-ED042D3B0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0DA52-C7B6-8345-A485-56877F5555AC}"/>
              </a:ext>
            </a:extLst>
          </p:cNvPr>
          <p:cNvCxnSpPr/>
          <p:nvPr userDrawn="1"/>
        </p:nvCxnSpPr>
        <p:spPr>
          <a:xfrm>
            <a:off x="711200" y="1219200"/>
            <a:ext cx="10769600" cy="0"/>
          </a:xfrm>
          <a:prstGeom prst="line">
            <a:avLst/>
          </a:prstGeom>
          <a:ln>
            <a:solidFill>
              <a:srgbClr val="CD24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4E9C13E-3197-6543-BCD2-4443E9D0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CD242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4853F76-62FC-1F4E-BFA5-90013FD90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27707" y="6410402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 err="1"/>
              <a:t>www.sh-eahp.org</a:t>
            </a:r>
            <a:endParaRPr lang="en-US" dirty="0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7A5E4DE7-40A4-594A-82F9-61359FB21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7408CD0D-432A-8745-A3BF-26DD63B73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27707" y="6410402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 err="1"/>
              <a:t>www.sh-eahp.org</a:t>
            </a:r>
            <a:endParaRPr lang="en-US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65F49F1F-8D7B-4443-BDC1-10C948C088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AEF14A-107A-954F-AD8A-83CA714483B2}"/>
              </a:ext>
            </a:extLst>
          </p:cNvPr>
          <p:cNvCxnSpPr/>
          <p:nvPr userDrawn="1"/>
        </p:nvCxnSpPr>
        <p:spPr>
          <a:xfrm>
            <a:off x="711200" y="1219200"/>
            <a:ext cx="10769600" cy="0"/>
          </a:xfrm>
          <a:prstGeom prst="line">
            <a:avLst/>
          </a:prstGeom>
          <a:ln>
            <a:solidFill>
              <a:srgbClr val="CD24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E574A89-93A0-1343-B2F7-95D5AE46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CD242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431FE8F8-4952-014E-B8B5-F57F65124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27707" y="6410402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 err="1"/>
              <a:t>www.sh-eahp.org</a:t>
            </a:r>
            <a:endParaRPr lang="en-US" dirty="0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5CF3C620-DD7E-2242-B126-620E26DFA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126291-D942-3E42-A7B6-081BA86A0F97}"/>
              </a:ext>
            </a:extLst>
          </p:cNvPr>
          <p:cNvCxnSpPr/>
          <p:nvPr userDrawn="1"/>
        </p:nvCxnSpPr>
        <p:spPr>
          <a:xfrm>
            <a:off x="711200" y="1219200"/>
            <a:ext cx="10769600" cy="0"/>
          </a:xfrm>
          <a:prstGeom prst="line">
            <a:avLst/>
          </a:prstGeom>
          <a:ln>
            <a:solidFill>
              <a:srgbClr val="CD24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543B1C9-307D-B541-A24A-B992B606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CD242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CD242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22E63D6-E75D-CC4C-A4EB-65C7A0D87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27707" y="6410402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 err="1"/>
              <a:t>www.sh-eahp.org</a:t>
            </a:r>
            <a:endParaRPr lang="en-US" dirty="0"/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D3CDDEF8-31C2-AE4E-AAC2-D02AA93BB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D242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5D0F85A-06A6-EE44-9320-605179295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27707" y="6410402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 err="1"/>
              <a:t>www.sh-eahp.org</a:t>
            </a:r>
            <a:endParaRPr lang="en-US" dirty="0"/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B844CED9-574C-514D-8C8D-AC48D99F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922289-3CD2-FB40-AE36-536329E8E37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219200" y="562488"/>
            <a:ext cx="10363200" cy="351913"/>
          </a:xfrm>
          <a:prstGeom prst="rect">
            <a:avLst/>
          </a:prstGeom>
        </p:spPr>
        <p:txBody>
          <a:bodyPr l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2400" b="1" dirty="0">
              <a:solidFill>
                <a:srgbClr val="3561AB"/>
              </a:solidFill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914400" y="381001"/>
            <a:ext cx="10363200" cy="5485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561AB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219200" y="1600200"/>
            <a:ext cx="10261600" cy="3581400"/>
          </a:xfrm>
          <a:prstGeom prst="rect">
            <a:avLst/>
          </a:prstGeom>
        </p:spPr>
        <p:txBody>
          <a:bodyPr l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AC88F2E-8517-EB4D-82D2-F99BA8100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700" y="641040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C2C7-153F-5848-8DA1-5F6A1C94E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62B35FC-464C-A94E-8D8C-BD8C54DE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61758"/>
            <a:ext cx="301270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2" r:id="rId8"/>
    <p:sldLayoutId id="2147484273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561AB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omments" Target="../comments/commen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6446E9-B49A-344B-A204-DB9BFDB79170}"/>
              </a:ext>
            </a:extLst>
          </p:cNvPr>
          <p:cNvSpPr txBox="1"/>
          <p:nvPr/>
        </p:nvSpPr>
        <p:spPr>
          <a:xfrm>
            <a:off x="9372600" y="6481018"/>
            <a:ext cx="2795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595959"/>
                </a:solidFill>
              </a:rPr>
              <a:t>www.society</a:t>
            </a:r>
            <a:r>
              <a:rPr lang="en-US" sz="1200" dirty="0">
                <a:solidFill>
                  <a:srgbClr val="595959"/>
                </a:solidFill>
              </a:rPr>
              <a:t>-for-</a:t>
            </a:r>
            <a:r>
              <a:rPr lang="en-US" sz="1200" dirty="0" err="1">
                <a:solidFill>
                  <a:srgbClr val="595959"/>
                </a:solidFill>
              </a:rPr>
              <a:t>hematopathology.org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CB5F1-6FDA-6846-96D1-F2FACD7AF704}"/>
              </a:ext>
            </a:extLst>
          </p:cNvPr>
          <p:cNvSpPr txBox="1"/>
          <p:nvPr/>
        </p:nvSpPr>
        <p:spPr>
          <a:xfrm>
            <a:off x="3429001" y="4361645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D242C"/>
                </a:solidFill>
                <a:latin typeface="Arial"/>
                <a:cs typeface="Arial"/>
              </a:rPr>
              <a:t>SH2021-XX </a:t>
            </a:r>
          </a:p>
          <a:p>
            <a:r>
              <a:rPr lang="en-US" sz="2400" dirty="0"/>
              <a:t>Marrow involvement by clonally-related chronic lymphocytic leukemia/small lymphocytic lymphoma (CLL/SLL) and high grade B-cell lymphoma with MYC gene rearrangement</a:t>
            </a:r>
            <a:endParaRPr lang="en-US" sz="2400" dirty="0">
              <a:solidFill>
                <a:srgbClr val="CD242C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6E488-5800-ED48-9090-07F92B78B632}"/>
              </a:ext>
            </a:extLst>
          </p:cNvPr>
          <p:cNvSpPr txBox="1"/>
          <p:nvPr/>
        </p:nvSpPr>
        <p:spPr>
          <a:xfrm>
            <a:off x="3352800" y="5943600"/>
            <a:ext cx="85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Wenbin Xiao; </a:t>
            </a:r>
            <a:r>
              <a:rPr lang="en-US" sz="1200" dirty="0" err="1"/>
              <a:t>Umut</a:t>
            </a:r>
            <a:r>
              <a:rPr lang="en-US" sz="1200" dirty="0"/>
              <a:t> </a:t>
            </a:r>
            <a:r>
              <a:rPr lang="en-US" sz="1200" dirty="0" err="1"/>
              <a:t>Aypar</a:t>
            </a:r>
            <a:r>
              <a:rPr lang="en-US" sz="1200" dirty="0"/>
              <a:t>; </a:t>
            </a:r>
            <a:r>
              <a:rPr lang="en-US" sz="1200" dirty="0" err="1"/>
              <a:t>Yanming</a:t>
            </a:r>
            <a:r>
              <a:rPr lang="en-US" sz="1200" dirty="0"/>
              <a:t> Zhang; Maria E. </a:t>
            </a:r>
            <a:r>
              <a:rPr lang="en-US" sz="1200" dirty="0" err="1"/>
              <a:t>Arcila</a:t>
            </a:r>
            <a:r>
              <a:rPr lang="en-US" sz="1200" dirty="0"/>
              <a:t>; Mikhail </a:t>
            </a:r>
            <a:r>
              <a:rPr lang="en-US" sz="1200" dirty="0" err="1"/>
              <a:t>Roshal</a:t>
            </a:r>
            <a:r>
              <a:rPr lang="en-US" sz="1200" dirty="0"/>
              <a:t>, Ahmet Dogan; Caleb Ho</a:t>
            </a:r>
          </a:p>
          <a:p>
            <a:pPr algn="ctr"/>
            <a:r>
              <a:rPr lang="en-US" sz="1200" dirty="0"/>
              <a:t>Memorial Sloan Kettering Cancer Center, New York, NY</a:t>
            </a:r>
          </a:p>
        </p:txBody>
      </p:sp>
    </p:spTree>
    <p:extLst>
      <p:ext uri="{BB962C8B-B14F-4D97-AF65-F5344CB8AC3E}">
        <p14:creationId xmlns:p14="http://schemas.microsoft.com/office/powerpoint/2010/main" val="38383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Molecular-cont’d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www.sh-eahp.org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828800"/>
            <a:ext cx="1627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CD5+ CLL/SLL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29718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CD10+ HGBCL</a:t>
            </a:r>
            <a:endParaRPr lang="en-US" dirty="0"/>
          </a:p>
        </p:txBody>
      </p:sp>
      <p:pic>
        <p:nvPicPr>
          <p:cNvPr id="9" name="Picture 8" descr="Lymphotrack Sequence - C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447800"/>
            <a:ext cx="9144000" cy="1113511"/>
          </a:xfrm>
          <a:prstGeom prst="rect">
            <a:avLst/>
          </a:prstGeom>
        </p:spPr>
      </p:pic>
      <p:pic>
        <p:nvPicPr>
          <p:cNvPr id="10" name="Picture 9" descr="Lymphotrack Sequence - HGB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667000"/>
            <a:ext cx="9144000" cy="10957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86200" y="21336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00" y="33528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3352800"/>
            <a:ext cx="2057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2133600"/>
            <a:ext cx="2057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58200" y="2209800"/>
            <a:ext cx="609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58200" y="3429000"/>
            <a:ext cx="609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8545707" cy="13587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Single, identical clonal sequence detected</a:t>
            </a:r>
          </a:p>
          <a:p>
            <a:r>
              <a:rPr lang="en-US" dirty="0"/>
              <a:t>293bp PCR amplification product using FR1 primers</a:t>
            </a:r>
          </a:p>
          <a:p>
            <a:r>
              <a:rPr lang="en-US" dirty="0"/>
              <a:t>IGHV-J usage of V3-30 J4</a:t>
            </a:r>
          </a:p>
          <a:p>
            <a:r>
              <a:rPr lang="en-US" dirty="0"/>
              <a:t>0.0% IGHV mutation frequency (</a:t>
            </a:r>
            <a:r>
              <a:rPr lang="en-US" dirty="0" err="1"/>
              <a:t>unmutated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Molecular-Targeted Mutation Detection by NGS Method on Unsorted blood sample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www.sh-eahp.org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99851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Targeted Mutation detection in 49 genes by </a:t>
            </a:r>
            <a:r>
              <a:rPr lang="en-US" sz="2000" dirty="0" err="1"/>
              <a:t>amplicon</a:t>
            </a:r>
            <a:r>
              <a:rPr lang="en-US" sz="2000" dirty="0"/>
              <a:t> capture-based NGS method (No germline variant filtering) show:</a:t>
            </a:r>
          </a:p>
          <a:p>
            <a:endParaRPr lang="en-US" sz="2000" dirty="0"/>
          </a:p>
          <a:p>
            <a:pPr marL="640080">
              <a:buNone/>
            </a:pPr>
            <a:r>
              <a:rPr lang="en-US" sz="2000" dirty="0"/>
              <a:t>1. SF3B1 (NM_012433) exon14 p.K666E (c.1996A&gt;G), VAF= 38.0%</a:t>
            </a:r>
          </a:p>
          <a:p>
            <a:pPr marL="640080">
              <a:buNone/>
            </a:pPr>
            <a:r>
              <a:rPr lang="en-US" sz="2000" dirty="0"/>
              <a:t>2. TP53 (NM_000546) exon7 p.M237I (c.711G&gt;T), VAF=69.2%</a:t>
            </a:r>
          </a:p>
          <a:p>
            <a:pPr marL="640080">
              <a:buNone/>
            </a:pPr>
            <a:r>
              <a:rPr lang="en-US" sz="2000" i="1" dirty="0"/>
              <a:t>3. TP53 (NM_000546) exon7 p.G244C (c.730G&gt;T), VAF=2.2%*</a:t>
            </a:r>
          </a:p>
          <a:p>
            <a:pPr marL="640080">
              <a:buNone/>
            </a:pPr>
            <a:r>
              <a:rPr lang="en-US" sz="2000" i="1" dirty="0"/>
              <a:t>4. TP53 (NM_000546) exon8 p.E271K (c.811G&gt;A), VAF=5.2%*</a:t>
            </a:r>
          </a:p>
          <a:p>
            <a:pPr marL="640080">
              <a:buNone/>
            </a:pPr>
            <a:r>
              <a:rPr lang="en-US" sz="2000" dirty="0"/>
              <a:t>5. RAD21 (NM_006265) exon14 p.P616L (c.1847C&gt;T), VAF=46.8%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* Indicates variants are likely subclonal in nature</a:t>
            </a:r>
          </a:p>
        </p:txBody>
      </p:sp>
    </p:spTree>
    <p:extLst>
      <p:ext uri="{BB962C8B-B14F-4D97-AF65-F5344CB8AC3E}">
        <p14:creationId xmlns:p14="http://schemas.microsoft.com/office/powerpoint/2010/main" val="2271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Diagnosis/</a:t>
            </a:r>
            <a:r>
              <a:rPr lang="en-US" dirty="0" err="1"/>
              <a:t>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12</a:t>
            </a:fld>
            <a:endParaRPr lang="en-US"/>
          </a:p>
        </p:txBody>
      </p:sp>
      <p:sp>
        <p:nvSpPr>
          <p:cNvPr id="15" name="Subtitle 5">
            <a:extLst>
              <a:ext uri="{FF2B5EF4-FFF2-40B4-BE49-F238E27FC236}">
                <a16:creationId xmlns:a16="http://schemas.microsoft.com/office/drawing/2014/main" id="{A636B0ED-388A-AD47-8193-0D4C5BFDF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744200" cy="4525963"/>
          </a:xfrm>
        </p:spPr>
        <p:txBody>
          <a:bodyPr/>
          <a:lstStyle/>
          <a:p>
            <a:r>
              <a:rPr lang="en-US" sz="2000" dirty="0"/>
              <a:t>Bone marrow involvement by chronic lymphocytic leukemia/small lymphocytic  lymphoma (CLL/SLL), and high grade B-cell lymphoma (HGBCL) with MYC gene rearrangement, clonally related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7B33B10-48A4-0E41-9844-CFFDEB9A5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10402"/>
            <a:ext cx="3012707" cy="365125"/>
          </a:xfr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Features of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5391E3-DB94-7C4B-8C78-1783A1F0A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10402"/>
            <a:ext cx="3012707" cy="365125"/>
          </a:xfr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10668000" cy="3124200"/>
          </a:xfrm>
        </p:spPr>
        <p:txBody>
          <a:bodyPr/>
          <a:lstStyle/>
          <a:p>
            <a:r>
              <a:rPr lang="en-US" sz="2000" dirty="0"/>
              <a:t>The CLL/SLL and HGBCL have a different immunophenotypic profile</a:t>
            </a:r>
          </a:p>
          <a:p>
            <a:r>
              <a:rPr lang="en-US" sz="2000" dirty="0"/>
              <a:t>Nevertheless, they are clonally-related by IGH gene rearrangement analysis</a:t>
            </a:r>
          </a:p>
          <a:p>
            <a:r>
              <a:rPr lang="en-US" sz="2000" dirty="0"/>
              <a:t>Also, both share alterations in </a:t>
            </a:r>
            <a:r>
              <a:rPr lang="en-US" sz="2000" i="1" dirty="0"/>
              <a:t>RB1</a:t>
            </a:r>
            <a:r>
              <a:rPr lang="en-US" sz="2000" dirty="0"/>
              <a:t>, </a:t>
            </a:r>
            <a:r>
              <a:rPr lang="en-US" sz="2000" i="1" dirty="0"/>
              <a:t>SETDB2</a:t>
            </a:r>
            <a:r>
              <a:rPr lang="en-US" sz="2000" dirty="0"/>
              <a:t>, and </a:t>
            </a:r>
            <a:r>
              <a:rPr lang="en-US" sz="2000" i="1" dirty="0"/>
              <a:t>TP53</a:t>
            </a:r>
            <a:r>
              <a:rPr lang="en-US" sz="2000" dirty="0"/>
              <a:t> genes by SNP array analysis</a:t>
            </a:r>
          </a:p>
          <a:p>
            <a:r>
              <a:rPr lang="en-US" sz="2000" dirty="0"/>
              <a:t>Based on the two tumors’ clonal relationship yet markedly different </a:t>
            </a:r>
            <a:r>
              <a:rPr lang="en-US" sz="2000" dirty="0" err="1"/>
              <a:t>immunophenotypic</a:t>
            </a:r>
            <a:r>
              <a:rPr lang="en-US" sz="2000" dirty="0"/>
              <a:t> profile and differential aberrations of SNP array findings, we believe that this is NOT a linear evolution of CLL/SLL with Richter’s transformation</a:t>
            </a:r>
          </a:p>
          <a:p>
            <a:r>
              <a:rPr lang="en-US" sz="2000" dirty="0"/>
              <a:t>Rather, we hypothesize that there was a common clonal progenitor with branching evolution into the two different tumors at different time points.</a:t>
            </a:r>
          </a:p>
        </p:txBody>
      </p:sp>
    </p:spTree>
    <p:extLst>
      <p:ext uri="{BB962C8B-B14F-4D97-AF65-F5344CB8AC3E}">
        <p14:creationId xmlns:p14="http://schemas.microsoft.com/office/powerpoint/2010/main" val="3692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2</a:t>
            </a:fld>
            <a:endParaRPr lang="en-US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489D860D-4E4B-8B41-A268-D47F5310F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en-US" sz="2000" dirty="0"/>
              <a:t>48 year old male </a:t>
            </a:r>
          </a:p>
          <a:p>
            <a:r>
              <a:rPr lang="en-US" sz="2000" dirty="0"/>
              <a:t>Previously diagnosed with CLL/SLL in 2006, treated with </a:t>
            </a:r>
            <a:r>
              <a:rPr lang="en-US" sz="2000" dirty="0" err="1"/>
              <a:t>fludarabine</a:t>
            </a:r>
            <a:r>
              <a:rPr lang="en-US" sz="2000" dirty="0"/>
              <a:t>, cyclophosphamide, rituximab, and </a:t>
            </a:r>
            <a:r>
              <a:rPr lang="en-US" sz="2000" dirty="0" err="1"/>
              <a:t>ibrutinib</a:t>
            </a:r>
            <a:r>
              <a:rPr lang="en-US" sz="2000" dirty="0"/>
              <a:t>. </a:t>
            </a:r>
          </a:p>
          <a:p>
            <a:r>
              <a:rPr lang="en-US" sz="2000" dirty="0"/>
              <a:t>Presented with worsening autoimmune anemia, leukocytosis, and thrombocytopenia with poor response to transfusions, as well as highly elevated LDH and uric acid levels.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80CE89C-1936-6F4B-B595-94936A638685}"/>
              </a:ext>
            </a:extLst>
          </p:cNvPr>
          <p:cNvSpPr txBox="1">
            <a:spLocks/>
          </p:cNvSpPr>
          <p:nvPr/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0762FB07-14B2-284B-9CDA-BFFD371A1C7E}"/>
              </a:ext>
            </a:extLst>
          </p:cNvPr>
          <p:cNvSpPr txBox="1">
            <a:spLocks/>
          </p:cNvSpPr>
          <p:nvPr/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E33F2D8-E0D8-D549-8971-624F1C861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55644"/>
            <a:ext cx="3012707" cy="274639"/>
          </a:xfr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676400"/>
            <a:ext cx="2438400" cy="115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62800" y="30480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MCV: 83 fL</a:t>
            </a:r>
          </a:p>
          <a:p>
            <a:endParaRPr lang="en-US" dirty="0"/>
          </a:p>
          <a:p>
            <a:r>
              <a:rPr lang="en-US" dirty="0"/>
              <a:t>Differential:</a:t>
            </a:r>
          </a:p>
          <a:p>
            <a:r>
              <a:rPr lang="en-US" dirty="0"/>
              <a:t>Neutrophil: 1.0%</a:t>
            </a:r>
          </a:p>
          <a:p>
            <a:r>
              <a:rPr lang="en-US" dirty="0">
                <a:solidFill>
                  <a:srgbClr val="FF0000"/>
                </a:solidFill>
              </a:rPr>
              <a:t>Lymphocytes: 74.0%</a:t>
            </a:r>
          </a:p>
          <a:p>
            <a:r>
              <a:rPr lang="en-US" dirty="0"/>
              <a:t>Monocytes: 0%</a:t>
            </a:r>
          </a:p>
          <a:p>
            <a:r>
              <a:rPr lang="en-US" dirty="0"/>
              <a:t>Eosinophils: 0%</a:t>
            </a:r>
          </a:p>
          <a:p>
            <a:r>
              <a:rPr lang="en-US" dirty="0"/>
              <a:t>Basophils: 0%</a:t>
            </a:r>
          </a:p>
          <a:p>
            <a:r>
              <a:rPr lang="en-US" dirty="0"/>
              <a:t>Other Atypical cells: 25.0%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LDH: &gt;2000</a:t>
            </a:r>
          </a:p>
        </p:txBody>
      </p:sp>
    </p:spTree>
    <p:extLst>
      <p:ext uri="{BB962C8B-B14F-4D97-AF65-F5344CB8AC3E}">
        <p14:creationId xmlns:p14="http://schemas.microsoft.com/office/powerpoint/2010/main" val="1635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of Microscopic Findings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3</a:t>
            </a:fld>
            <a:endParaRPr lang="en-US"/>
          </a:p>
        </p:txBody>
      </p:sp>
      <p:sp>
        <p:nvSpPr>
          <p:cNvPr id="15" name="Subtitle 5">
            <a:extLst>
              <a:ext uri="{FF2B5EF4-FFF2-40B4-BE49-F238E27FC236}">
                <a16:creationId xmlns:a16="http://schemas.microsoft.com/office/drawing/2014/main" id="{A636B0ED-388A-AD47-8193-0D4C5BFDF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r>
              <a:rPr lang="en-US" sz="2000" dirty="0" err="1"/>
              <a:t>Hypercellular</a:t>
            </a:r>
            <a:r>
              <a:rPr lang="en-US" sz="2000" dirty="0"/>
              <a:t> marrow (&gt;95% cellularity), with virtually complete replacement by atypical lymphoid cells. </a:t>
            </a:r>
          </a:p>
          <a:p>
            <a:r>
              <a:rPr lang="en-US" sz="2000" dirty="0"/>
              <a:t>The majority of the lymphoid cells (~90% of cellularity) are intermediate to large-sized, monotonous appearing, with slightly irregular nuclei, fine to dispersed chromatin, variably distinct nucleoli, and a small amount of cytoplasm. </a:t>
            </a:r>
          </a:p>
          <a:p>
            <a:r>
              <a:rPr lang="en-US" sz="2000" dirty="0"/>
              <a:t>A small subset of lymphoid cells (~10% of cellularity) are small-sized, monotonous appearing, with round nuclei, clumped to condensed chromatin, indistinct nucleoli, and scant cytoplasm.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9F2C509-59FD-304F-959D-38F4E1170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55644"/>
            <a:ext cx="3012707" cy="274639"/>
          </a:xfr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  <p:pic>
        <p:nvPicPr>
          <p:cNvPr id="6" name="Picture 5" descr="H17-8507 aspirate1 mo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5537835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1600200"/>
            <a:ext cx="1275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WG x1000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620000" y="3200400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15400" y="4800600"/>
            <a:ext cx="152400" cy="22860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www.sh-eahp.org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4</a:t>
            </a:fld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of Microscopic Findings-cont’d </a:t>
            </a:r>
          </a:p>
        </p:txBody>
      </p:sp>
      <p:pic>
        <p:nvPicPr>
          <p:cNvPr id="11" name="Picture 10" descr="H17-8507 HEx2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5440680" cy="426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1524000"/>
            <a:ext cx="12239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H&amp;E x200</a:t>
            </a:r>
          </a:p>
        </p:txBody>
      </p:sp>
      <p:pic>
        <p:nvPicPr>
          <p:cNvPr id="13" name="Picture 12" descr="H17-8507 H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5444566" cy="4270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2200" y="1524000"/>
            <a:ext cx="12239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H&amp;E x400</a:t>
            </a:r>
          </a:p>
        </p:txBody>
      </p:sp>
    </p:spTree>
    <p:extLst>
      <p:ext uri="{BB962C8B-B14F-4D97-AF65-F5344CB8AC3E}">
        <p14:creationId xmlns:p14="http://schemas.microsoft.com/office/powerpoint/2010/main" val="33557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Immunophenotype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12D3423-270F-7D44-A48A-3CD9CFAA8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55644"/>
            <a:ext cx="3012707" cy="274639"/>
          </a:xfr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  <p:pic>
        <p:nvPicPr>
          <p:cNvPr id="9" name="Picture 8" descr="Immunophenotype Comparison - Flow On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4876799" cy="4322864"/>
          </a:xfrm>
          <a:prstGeom prst="rect">
            <a:avLst/>
          </a:prstGeom>
        </p:spPr>
      </p:pic>
      <p:pic>
        <p:nvPicPr>
          <p:cNvPr id="5" name="Picture 4" descr="Flo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0" y="1911132"/>
            <a:ext cx="4805172" cy="2455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4648200"/>
            <a:ext cx="468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 aspirate, gated on CD19 positive B cells</a:t>
            </a:r>
          </a:p>
        </p:txBody>
      </p:sp>
    </p:spTree>
    <p:extLst>
      <p:ext uri="{BB962C8B-B14F-4D97-AF65-F5344CB8AC3E}">
        <p14:creationId xmlns:p14="http://schemas.microsoft.com/office/powerpoint/2010/main" val="3374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Immunophenotype</a:t>
            </a:r>
            <a:r>
              <a:rPr lang="en-US" dirty="0"/>
              <a:t>-cont’d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www.sh-eahp.org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Immunophenotype Comparison - All Markers.jpg"/>
          <p:cNvPicPr>
            <a:picLocks noChangeAspect="1"/>
          </p:cNvPicPr>
          <p:nvPr/>
        </p:nvPicPr>
        <p:blipFill rotWithShape="1">
          <a:blip r:embed="rId2"/>
          <a:srcRect b="24864"/>
          <a:stretch/>
        </p:blipFill>
        <p:spPr>
          <a:xfrm>
            <a:off x="609600" y="1371600"/>
            <a:ext cx="4396863" cy="4343400"/>
          </a:xfrm>
          <a:prstGeom prst="rect">
            <a:avLst/>
          </a:prstGeom>
        </p:spPr>
      </p:pic>
      <p:pic>
        <p:nvPicPr>
          <p:cNvPr id="8" name="Picture 7" descr="CD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733800"/>
            <a:ext cx="2914650" cy="2286000"/>
          </a:xfrm>
          <a:prstGeom prst="rect">
            <a:avLst/>
          </a:prstGeom>
        </p:spPr>
      </p:pic>
      <p:pic>
        <p:nvPicPr>
          <p:cNvPr id="9" name="Picture 8" descr="H17-8507 CD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95400"/>
            <a:ext cx="2914650" cy="2286000"/>
          </a:xfrm>
          <a:prstGeom prst="rect">
            <a:avLst/>
          </a:prstGeom>
        </p:spPr>
      </p:pic>
      <p:pic>
        <p:nvPicPr>
          <p:cNvPr id="10" name="Picture 9" descr="H17-8507 PAX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2914650" cy="2286000"/>
          </a:xfrm>
          <a:prstGeom prst="rect">
            <a:avLst/>
          </a:prstGeom>
        </p:spPr>
      </p:pic>
      <p:pic>
        <p:nvPicPr>
          <p:cNvPr id="11" name="Picture 10" descr="H17-8507 P5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33800"/>
            <a:ext cx="291465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1371600"/>
            <a:ext cx="1322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PAX5 x400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5800" y="1371600"/>
            <a:ext cx="1211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CD5 x400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3810000"/>
            <a:ext cx="1160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P53 x400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5800" y="3810000"/>
            <a:ext cx="14289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CMYC x400</a:t>
            </a:r>
          </a:p>
        </p:txBody>
      </p:sp>
    </p:spTree>
    <p:extLst>
      <p:ext uri="{BB962C8B-B14F-4D97-AF65-F5344CB8AC3E}">
        <p14:creationId xmlns:p14="http://schemas.microsoft.com/office/powerpoint/2010/main" val="28702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Cytogenetics</a:t>
            </a:r>
            <a:r>
              <a:rPr lang="en-US" dirty="0"/>
              <a:t>-FISH on flow sorted CLL </a:t>
            </a:r>
            <a:r>
              <a:rPr lang="en-US" dirty="0" err="1"/>
              <a:t>vs</a:t>
            </a:r>
            <a:r>
              <a:rPr lang="en-US" dirty="0"/>
              <a:t> HGBCL populations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498BD20-0057-4E45-80A1-D6C489FDB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10402"/>
            <a:ext cx="3012707" cy="365125"/>
          </a:xfr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  <p:pic>
        <p:nvPicPr>
          <p:cNvPr id="8" name="Picture 7" descr="CG17-4673 TP53 deletion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3" t="10897" r="25132" b="11951"/>
          <a:stretch/>
        </p:blipFill>
        <p:spPr>
          <a:xfrm rot="16200000">
            <a:off x="1553429" y="1418371"/>
            <a:ext cx="3429001" cy="4859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1371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CD5+ CLL/SLL – </a:t>
            </a:r>
            <a:r>
              <a:rPr lang="en-US" sz="2400" b="1" dirty="0">
                <a:solidFill>
                  <a:srgbClr val="FF0000"/>
                </a:solidFill>
              </a:rPr>
              <a:t>Loss of </a:t>
            </a:r>
            <a:r>
              <a:rPr lang="en-US" sz="2400" b="1" i="1" dirty="0">
                <a:solidFill>
                  <a:srgbClr val="FF0000"/>
                </a:solidFill>
              </a:rPr>
              <a:t>TP53</a:t>
            </a:r>
            <a:r>
              <a:rPr lang="en-US" sz="2400" b="1" dirty="0">
                <a:solidFill>
                  <a:srgbClr val="FF0000"/>
                </a:solidFill>
              </a:rPr>
              <a:t> in 85% cells</a:t>
            </a:r>
          </a:p>
        </p:txBody>
      </p:sp>
      <p:pic>
        <p:nvPicPr>
          <p:cNvPr id="10" name="Picture 9" descr="cg17-4675 TP53 normal.TIF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133600"/>
            <a:ext cx="4724400" cy="34184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1371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CD10+ HGBCL– No loss of </a:t>
            </a:r>
            <a:r>
              <a:rPr lang="en-US" sz="2400" b="1" i="1" dirty="0"/>
              <a:t>TP53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47800" y="5638800"/>
            <a:ext cx="8545707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RED: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TP53 (17p13)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probe</a:t>
            </a:r>
            <a:r>
              <a:rPr lang="en-US" sz="2000" b="1" dirty="0">
                <a:latin typeface="Corbel"/>
                <a:ea typeface="+mn-ea"/>
                <a:cs typeface="Corbel"/>
              </a:rPr>
              <a:t>,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GREEN: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CEP17 probe</a:t>
            </a:r>
          </a:p>
        </p:txBody>
      </p:sp>
    </p:spTree>
    <p:extLst>
      <p:ext uri="{BB962C8B-B14F-4D97-AF65-F5344CB8AC3E}">
        <p14:creationId xmlns:p14="http://schemas.microsoft.com/office/powerpoint/2010/main" val="26486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Cytogenetics</a:t>
            </a:r>
            <a:r>
              <a:rPr lang="en-US" dirty="0"/>
              <a:t>-SNP array on flow sorted CLL </a:t>
            </a:r>
            <a:r>
              <a:rPr lang="en-US" dirty="0" err="1"/>
              <a:t>vs</a:t>
            </a:r>
            <a:r>
              <a:rPr lang="en-US" dirty="0"/>
              <a:t> HGBCL populations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www.sh-eahp.org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CG17-4674-4676 combined array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10342621" cy="48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373868"/>
            <a:ext cx="59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352800"/>
            <a:ext cx="97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HGBCL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371" y="4355068"/>
            <a:ext cx="59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71" y="5334000"/>
            <a:ext cx="97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HGBCL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0" y="2209800"/>
            <a:ext cx="609600" cy="1752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1295400"/>
            <a:ext cx="22860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Shared 13q14.2</a:t>
            </a:r>
            <a:r>
              <a:rPr lang="en-US" sz="1000" dirty="0"/>
              <a:t> – </a:t>
            </a:r>
            <a:r>
              <a:rPr lang="en-US" sz="1000" dirty="0" err="1"/>
              <a:t>Hemizygous</a:t>
            </a:r>
            <a:r>
              <a:rPr lang="en-US" sz="1000" dirty="0"/>
              <a:t> deletion for </a:t>
            </a:r>
            <a:r>
              <a:rPr lang="en-US" sz="1000" i="1" dirty="0"/>
              <a:t>RB1</a:t>
            </a:r>
            <a:r>
              <a:rPr lang="en-US" sz="1000" dirty="0"/>
              <a:t> and homozygous deletion for </a:t>
            </a:r>
            <a:r>
              <a:rPr lang="en-US" sz="1000" i="1" dirty="0"/>
              <a:t>SETDB2</a:t>
            </a:r>
          </a:p>
          <a:p>
            <a:endParaRPr lang="en-US" sz="1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001000" y="1752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067800" y="2209800"/>
            <a:ext cx="304800" cy="1752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20200" y="1371600"/>
            <a:ext cx="19812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000" b="1" dirty="0"/>
              <a:t>Differential 17p aberrations btw CLL and HGBCL</a:t>
            </a:r>
            <a:endParaRPr lang="en-US" sz="1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448800" y="17526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0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Studies-IGHV Gene rearrangement studies by NGS method on Flow cytometry-sorted and unsorted blood samples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67C2C7-153F-5848-8DA1-5F6A1C94ED73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277BF-3971-8448-AB5E-C368FF1F3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410402"/>
            <a:ext cx="3012707" cy="365125"/>
          </a:xfrm>
        </p:spPr>
        <p:txBody>
          <a:bodyPr/>
          <a:lstStyle/>
          <a:p>
            <a:r>
              <a:rPr lang="en-US" b="1" dirty="0" err="1"/>
              <a:t>www.society</a:t>
            </a:r>
            <a:r>
              <a:rPr lang="en-US" b="1" dirty="0"/>
              <a:t>-for-</a:t>
            </a:r>
            <a:r>
              <a:rPr lang="en-US" b="1" dirty="0" err="1"/>
              <a:t>hematopathology.org</a:t>
            </a:r>
            <a:endParaRPr lang="en-US" dirty="0"/>
          </a:p>
        </p:txBody>
      </p:sp>
      <p:pic>
        <p:nvPicPr>
          <p:cNvPr id="8" name="Picture 7" descr="Lymphotrack Graph - Unsort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752600"/>
            <a:ext cx="3200400" cy="3888828"/>
          </a:xfrm>
          <a:prstGeom prst="rect">
            <a:avLst/>
          </a:prstGeom>
        </p:spPr>
      </p:pic>
      <p:pic>
        <p:nvPicPr>
          <p:cNvPr id="9" name="Picture 8" descr="Lymphotrack Graph - C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752600"/>
            <a:ext cx="2819400" cy="3867938"/>
          </a:xfrm>
          <a:prstGeom prst="rect">
            <a:avLst/>
          </a:prstGeom>
        </p:spPr>
      </p:pic>
      <p:pic>
        <p:nvPicPr>
          <p:cNvPr id="10" name="Picture 9" descr="Lymphotrack Graph - HGB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752600"/>
            <a:ext cx="2819400" cy="38562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95800" y="1219200"/>
            <a:ext cx="258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Sorted CD5+ CLL/SLL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25246" y="1219200"/>
            <a:ext cx="278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Sorted CD10+ HGBCL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" y="1219200"/>
            <a:ext cx="191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Unsorted Sample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5638800"/>
            <a:ext cx="10363200" cy="6729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Single, identical clonal sequence detected in all 3 samples using IGHV FR1 primer for PCR amplification (not shown) and NGS sequencing method</a:t>
            </a:r>
          </a:p>
        </p:txBody>
      </p:sp>
    </p:spTree>
    <p:extLst>
      <p:ext uri="{BB962C8B-B14F-4D97-AF65-F5344CB8AC3E}">
        <p14:creationId xmlns:p14="http://schemas.microsoft.com/office/powerpoint/2010/main" val="2818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21941</TotalTime>
  <Words>810</Words>
  <Application>Microsoft Macintosh PowerPoint</Application>
  <PresentationFormat>Widescreen</PresentationFormat>
  <Paragraphs>108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Office Theme</vt:lpstr>
      <vt:lpstr>PowerPoint Presentation</vt:lpstr>
      <vt:lpstr>Clinical Information</vt:lpstr>
      <vt:lpstr>Details of Microscopic Findings </vt:lpstr>
      <vt:lpstr>Details of Microscopic Findings-cont’d </vt:lpstr>
      <vt:lpstr>Immunophenotype</vt:lpstr>
      <vt:lpstr>Immunophenotype-cont’d</vt:lpstr>
      <vt:lpstr>Cytogenetics-FISH on flow sorted CLL vs HGBCL populations </vt:lpstr>
      <vt:lpstr>Cytogenetics-SNP array on flow sorted CLL vs HGBCL populations</vt:lpstr>
      <vt:lpstr>Molecular Studies-IGHV Gene rearrangement studies by NGS method on Flow cytometry-sorted and unsorted blood samples</vt:lpstr>
      <vt:lpstr>Molecular-cont’d</vt:lpstr>
      <vt:lpstr>Molecular-Targeted Mutation Detection by NGS Method on Unsorted blood sample </vt:lpstr>
      <vt:lpstr>Proposed Diagnosis/ses</vt:lpstr>
      <vt:lpstr>Interesting Features of Case</vt:lpstr>
    </vt:vector>
  </TitlesOfParts>
  <Company>ascp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anam</dc:creator>
  <cp:lastModifiedBy>Adam Kohm</cp:lastModifiedBy>
  <cp:revision>1156</cp:revision>
  <cp:lastPrinted>2015-07-21T13:36:07Z</cp:lastPrinted>
  <dcterms:created xsi:type="dcterms:W3CDTF">2013-01-07T20:44:56Z</dcterms:created>
  <dcterms:modified xsi:type="dcterms:W3CDTF">2020-11-19T20:59:24Z</dcterms:modified>
</cp:coreProperties>
</file>